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 id="2147483740" r:id="rId2"/>
  </p:sldMasterIdLst>
  <p:notesMasterIdLst>
    <p:notesMasterId r:id="rId42"/>
  </p:notesMasterIdLst>
  <p:handoutMasterIdLst>
    <p:handoutMasterId r:id="rId43"/>
  </p:handoutMasterIdLst>
  <p:sldIdLst>
    <p:sldId id="257" r:id="rId3"/>
    <p:sldId id="256" r:id="rId4"/>
    <p:sldId id="258" r:id="rId5"/>
    <p:sldId id="259" r:id="rId6"/>
    <p:sldId id="278" r:id="rId7"/>
    <p:sldId id="281" r:id="rId8"/>
    <p:sldId id="309" r:id="rId9"/>
    <p:sldId id="263" r:id="rId10"/>
    <p:sldId id="261" r:id="rId11"/>
    <p:sldId id="262" r:id="rId12"/>
    <p:sldId id="264" r:id="rId13"/>
    <p:sldId id="265" r:id="rId14"/>
    <p:sldId id="266" r:id="rId15"/>
    <p:sldId id="277" r:id="rId16"/>
    <p:sldId id="267" r:id="rId17"/>
    <p:sldId id="279" r:id="rId18"/>
    <p:sldId id="280" r:id="rId19"/>
    <p:sldId id="283" r:id="rId20"/>
    <p:sldId id="272" r:id="rId21"/>
    <p:sldId id="307" r:id="rId22"/>
    <p:sldId id="308" r:id="rId23"/>
    <p:sldId id="273" r:id="rId24"/>
    <p:sldId id="311" r:id="rId25"/>
    <p:sldId id="295" r:id="rId26"/>
    <p:sldId id="312" r:id="rId27"/>
    <p:sldId id="269" r:id="rId28"/>
    <p:sldId id="313" r:id="rId29"/>
    <p:sldId id="274" r:id="rId30"/>
    <p:sldId id="275" r:id="rId31"/>
    <p:sldId id="290" r:id="rId32"/>
    <p:sldId id="291" r:id="rId33"/>
    <p:sldId id="299" r:id="rId34"/>
    <p:sldId id="292" r:id="rId35"/>
    <p:sldId id="300" r:id="rId36"/>
    <p:sldId id="301" r:id="rId37"/>
    <p:sldId id="306" r:id="rId38"/>
    <p:sldId id="294" r:id="rId39"/>
    <p:sldId id="303" r:id="rId40"/>
    <p:sldId id="30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17418D-151A-40B5-9C0E-75836EAF8A96}" v="7" dt="2022-05-28T10:10:36.7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64165" autoAdjust="0"/>
  </p:normalViewPr>
  <p:slideViewPr>
    <p:cSldViewPr snapToGrid="0">
      <p:cViewPr varScale="1">
        <p:scale>
          <a:sx n="89" d="100"/>
          <a:sy n="89" d="100"/>
        </p:scale>
        <p:origin x="648" y="96"/>
      </p:cViewPr>
      <p:guideLst/>
    </p:cSldViewPr>
  </p:slideViewPr>
  <p:notesTextViewPr>
    <p:cViewPr>
      <p:scale>
        <a:sx n="125" d="100"/>
        <a:sy n="125" d="100"/>
      </p:scale>
      <p:origin x="0" y="0"/>
    </p:cViewPr>
  </p:notesTextViewPr>
  <p:notesViewPr>
    <p:cSldViewPr snapToGrid="0">
      <p:cViewPr varScale="1">
        <p:scale>
          <a:sx n="93" d="100"/>
          <a:sy n="93" d="100"/>
        </p:scale>
        <p:origin x="370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1159A73-4CF9-40F8-805B-A8599D81E7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JetBrainsMono NF" panose="02010509020102050004" pitchFamily="49" charset="0"/>
            </a:endParaRPr>
          </a:p>
        </p:txBody>
      </p:sp>
      <p:sp>
        <p:nvSpPr>
          <p:cNvPr id="3" name="Espace réservé de la date 2">
            <a:extLst>
              <a:ext uri="{FF2B5EF4-FFF2-40B4-BE49-F238E27FC236}">
                <a16:creationId xmlns:a16="http://schemas.microsoft.com/office/drawing/2014/main" id="{3171B042-66CC-4677-986D-BFD6FAC44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E2E212-7570-4BE0-AA71-A5B09E392318}" type="datetime1">
              <a:rPr lang="fr-FR" smtClean="0">
                <a:latin typeface="JetBrainsMono NF" panose="02010509020102050004" pitchFamily="49" charset="0"/>
              </a:rPr>
              <a:t>22/06/2024</a:t>
            </a:fld>
            <a:endParaRPr lang="fr-FR" dirty="0">
              <a:latin typeface="JetBrainsMono NF" panose="02010509020102050004" pitchFamily="49" charset="0"/>
            </a:endParaRPr>
          </a:p>
        </p:txBody>
      </p:sp>
      <p:sp>
        <p:nvSpPr>
          <p:cNvPr id="4" name="Espace réservé du pied de page 3">
            <a:extLst>
              <a:ext uri="{FF2B5EF4-FFF2-40B4-BE49-F238E27FC236}">
                <a16:creationId xmlns:a16="http://schemas.microsoft.com/office/drawing/2014/main" id="{D2136C15-2389-41A7-8605-7409512631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JetBrainsMono NF" panose="02010509020102050004" pitchFamily="49" charset="0"/>
            </a:endParaRPr>
          </a:p>
        </p:txBody>
      </p:sp>
      <p:sp>
        <p:nvSpPr>
          <p:cNvPr id="5" name="Espace réservé du numéro de diapositive 4">
            <a:extLst>
              <a:ext uri="{FF2B5EF4-FFF2-40B4-BE49-F238E27FC236}">
                <a16:creationId xmlns:a16="http://schemas.microsoft.com/office/drawing/2014/main" id="{8E274730-E63C-4998-BA66-404218589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5C63C3-5382-4E8B-9F4B-623A3539A17A}" type="slidenum">
              <a:rPr lang="fr-FR" smtClean="0">
                <a:latin typeface="JetBrainsMono NF" panose="02010509020102050004" pitchFamily="49" charset="0"/>
              </a:rPr>
              <a:t>‹#›</a:t>
            </a:fld>
            <a:endParaRPr lang="fr-FR" dirty="0">
              <a:latin typeface="JetBrainsMono NF" panose="02010509020102050004" pitchFamily="49" charset="0"/>
            </a:endParaRPr>
          </a:p>
        </p:txBody>
      </p:sp>
    </p:spTree>
    <p:extLst>
      <p:ext uri="{BB962C8B-B14F-4D97-AF65-F5344CB8AC3E}">
        <p14:creationId xmlns:p14="http://schemas.microsoft.com/office/powerpoint/2010/main" val="11091329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JetBrainsMono NF" panose="02010509020102050004" pitchFamily="49"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JetBrainsMono NF" panose="02010509020102050004" pitchFamily="49" charset="0"/>
              </a:defRPr>
            </a:lvl1pPr>
          </a:lstStyle>
          <a:p>
            <a:fld id="{50308386-60AD-4AD1-86F4-B49D5BB4F1EA}" type="datetime1">
              <a:rPr lang="fr-FR" smtClean="0"/>
              <a:pPr/>
              <a:t>22/06/2024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JetBrainsMono NF" panose="02010509020102050004" pitchFamily="49"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JetBrainsMono NF" panose="02010509020102050004" pitchFamily="49" charset="0"/>
              </a:defRPr>
            </a:lvl1pPr>
          </a:lstStyle>
          <a:p>
            <a:fld id="{920F53F6-2F96-4B0F-AEEC-08BDF6D0FFC3}" type="slidenum">
              <a:rPr lang="fr-FR" smtClean="0"/>
              <a:pPr/>
              <a:t>‹#›</a:t>
            </a:fld>
            <a:endParaRPr lang="fr-FR" dirty="0"/>
          </a:p>
        </p:txBody>
      </p:sp>
    </p:spTree>
    <p:extLst>
      <p:ext uri="{BB962C8B-B14F-4D97-AF65-F5344CB8AC3E}">
        <p14:creationId xmlns:p14="http://schemas.microsoft.com/office/powerpoint/2010/main" val="1659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JetBrainsMono NF" panose="02010509020102050004" pitchFamily="49" charset="0"/>
        <a:ea typeface="+mn-ea"/>
        <a:cs typeface="+mn-cs"/>
      </a:defRPr>
    </a:lvl1pPr>
    <a:lvl2pPr marL="457200" algn="l" defTabSz="914400" rtl="0" eaLnBrk="1" latinLnBrk="0" hangingPunct="1">
      <a:defRPr sz="1200" kern="1200">
        <a:solidFill>
          <a:schemeClr val="tx1"/>
        </a:solidFill>
        <a:latin typeface="JetBrainsMono NF" panose="02010509020102050004" pitchFamily="49" charset="0"/>
        <a:ea typeface="+mn-ea"/>
        <a:cs typeface="+mn-cs"/>
      </a:defRPr>
    </a:lvl2pPr>
    <a:lvl3pPr marL="914400" algn="l" defTabSz="914400" rtl="0" eaLnBrk="1" latinLnBrk="0" hangingPunct="1">
      <a:defRPr sz="1200" kern="1200">
        <a:solidFill>
          <a:schemeClr val="tx1"/>
        </a:solidFill>
        <a:latin typeface="JetBrainsMono NF" panose="02010509020102050004" pitchFamily="49" charset="0"/>
        <a:ea typeface="+mn-ea"/>
        <a:cs typeface="+mn-cs"/>
      </a:defRPr>
    </a:lvl3pPr>
    <a:lvl4pPr marL="1371600" algn="l" defTabSz="914400" rtl="0" eaLnBrk="1" latinLnBrk="0" hangingPunct="1">
      <a:defRPr sz="1200" kern="1200">
        <a:solidFill>
          <a:schemeClr val="tx1"/>
        </a:solidFill>
        <a:latin typeface="JetBrainsMono NF" panose="02010509020102050004" pitchFamily="49" charset="0"/>
        <a:ea typeface="+mn-ea"/>
        <a:cs typeface="+mn-cs"/>
      </a:defRPr>
    </a:lvl4pPr>
    <a:lvl5pPr marL="1828800" algn="l" defTabSz="914400" rtl="0" eaLnBrk="1" latinLnBrk="0" hangingPunct="1">
      <a:defRPr sz="1200" kern="1200">
        <a:solidFill>
          <a:schemeClr val="tx1"/>
        </a:solidFill>
        <a:latin typeface="JetBrainsMono NF" panose="020105090201020500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Bonjour à tous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Je suis là pour vous parler d’un outil qu’on utilise tous les jours,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qui est devenu complètement incontournable dans notre société numérique mais encore sous-estimé : </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a:t>
            </a:fld>
            <a:endParaRPr lang="fr-FR" dirty="0"/>
          </a:p>
        </p:txBody>
      </p:sp>
    </p:spTree>
    <p:extLst>
      <p:ext uri="{BB962C8B-B14F-4D97-AF65-F5344CB8AC3E}">
        <p14:creationId xmlns:p14="http://schemas.microsoft.com/office/powerpoint/2010/main" val="4288077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33333"/>
                </a:solidFill>
                <a:effectLst/>
                <a:latin typeface="Segoe UI Emoji" panose="020B0502040204020203" pitchFamily="34" charset="0"/>
              </a:rPr>
              <a:t>Dans notre clavier le microcontrôleur va alors « scanner » la matrice plusieurs fois par seconde et envoyer la liste de touche pressé à l’ordinateur, le plus souvent par une interface USB ↩️</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10</a:t>
            </a:fld>
            <a:endParaRPr lang="fr-FR" dirty="0"/>
          </a:p>
        </p:txBody>
      </p:sp>
    </p:spTree>
    <p:extLst>
      <p:ext uri="{BB962C8B-B14F-4D97-AF65-F5344CB8AC3E}">
        <p14:creationId xmlns:p14="http://schemas.microsoft.com/office/powerpoint/2010/main" val="1196447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alors justement comment ça marche l’USB ? </a:t>
            </a:r>
            <a:r>
              <a:rPr lang="fr-FR" b="0" i="0" dirty="0">
                <a:solidFill>
                  <a:srgbClr val="333333"/>
                </a:solidFill>
                <a:effectLst/>
                <a:latin typeface="Segoe UI Emoji" panose="020B0502040204020203" pitchFamily="34" charset="0"/>
              </a:rPr>
              <a:t>↩️ </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Quand on branche un périphérique </a:t>
            </a:r>
            <a:r>
              <a:rPr lang="fr-FR" b="0" dirty="0">
                <a:solidFill>
                  <a:srgbClr val="D4D4D4"/>
                </a:solidFill>
                <a:effectLst/>
                <a:latin typeface="JetBrainsMono NF" pitchFamily="1" charset="0"/>
              </a:rPr>
              <a:t>HID</a:t>
            </a:r>
            <a:r>
              <a:rPr lang="fr-FR" dirty="0"/>
              <a:t> ( pour </a:t>
            </a:r>
            <a:r>
              <a:rPr lang="fr-FR" b="0" i="1" dirty="0">
                <a:solidFill>
                  <a:srgbClr val="D4D4D4"/>
                </a:solidFill>
                <a:effectLst/>
                <a:latin typeface="JetBrainsMono NF" pitchFamily="1" charset="0"/>
              </a:rPr>
              <a:t>_Human Interface </a:t>
            </a:r>
            <a:r>
              <a:rPr lang="fr-FR" b="0" i="1" dirty="0" err="1">
                <a:solidFill>
                  <a:srgbClr val="D4D4D4"/>
                </a:solidFill>
                <a:effectLst/>
                <a:latin typeface="JetBrainsMono NF" pitchFamily="1" charset="0"/>
              </a:rPr>
              <a:t>Devices</a:t>
            </a:r>
            <a:r>
              <a:rPr lang="fr-FR" b="0" i="1" dirty="0">
                <a:solidFill>
                  <a:srgbClr val="D4D4D4"/>
                </a:solidFill>
                <a:effectLst/>
                <a:latin typeface="JetBrainsMono NF" pitchFamily="1" charset="0"/>
              </a:rPr>
              <a:t>_)</a:t>
            </a:r>
            <a:r>
              <a:rPr lang="fr-FR" dirty="0"/>
              <a:t>, il va indiquer la vitesse de connexion qu’il supporte </a:t>
            </a:r>
            <a:r>
              <a:rPr lang="fr-FR" b="0" i="0" dirty="0">
                <a:solidFill>
                  <a:srgbClr val="333333"/>
                </a:solidFill>
                <a:effectLst/>
                <a:latin typeface="Segoe UI Emoji" panose="020B0502040204020203" pitchFamily="34" charset="0"/>
              </a:rPr>
              <a:t>↩️ </a:t>
            </a:r>
            <a:endParaRPr lang="fr-FR" dirty="0"/>
          </a:p>
          <a:p>
            <a:endParaRPr lang="fr-FR" dirty="0"/>
          </a:p>
          <a:p>
            <a:r>
              <a:rPr lang="fr-FR" dirty="0"/>
              <a:t>A la fréquence convenu l’ordinateur va interroger le périphérique pour récupérer un lot de donnée </a:t>
            </a:r>
            <a:r>
              <a:rPr lang="fr-FR" b="0" i="0" dirty="0">
                <a:solidFill>
                  <a:srgbClr val="333333"/>
                </a:solidFill>
                <a:effectLst/>
                <a:latin typeface="Segoe UI Emoji" panose="020B0502040204020203" pitchFamily="34" charset="0"/>
              </a:rPr>
              <a:t>↩️ </a:t>
            </a:r>
            <a:endParaRPr lang="fr-FR" dirty="0"/>
          </a:p>
          <a:p>
            <a:endParaRPr lang="fr-FR" dirty="0"/>
          </a:p>
          <a:p>
            <a:r>
              <a:rPr lang="fr-FR" dirty="0"/>
              <a:t>Si il n’y a pas de données le périphérique répond avec un ACK pour « </a:t>
            </a:r>
            <a:r>
              <a:rPr lang="fr-FR" dirty="0" err="1"/>
              <a:t>acknowledgement</a:t>
            </a:r>
            <a:r>
              <a:rPr lang="fr-FR" dirty="0"/>
              <a:t> » sinon il renvoi les données sous un format spécifique définit dans les HID tables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11</a:t>
            </a:fld>
            <a:endParaRPr lang="fr-FR" dirty="0"/>
          </a:p>
        </p:txBody>
      </p:sp>
    </p:spTree>
    <p:extLst>
      <p:ext uri="{BB962C8B-B14F-4D97-AF65-F5344CB8AC3E}">
        <p14:creationId xmlns:p14="http://schemas.microsoft.com/office/powerpoint/2010/main" val="330672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HID tables ce sont les spécifications des différents types de périphériques HID et le codage des données qu’ils peuvent échanger comme ici sur la droite avec des caractères et leur format associé</a:t>
            </a:r>
          </a:p>
          <a:p>
            <a:endParaRPr lang="fr-FR" dirty="0"/>
          </a:p>
          <a:p>
            <a:r>
              <a:rPr lang="fr-FR" dirty="0"/>
              <a:t>Mais le clavier est notre outil de travail et en bon travailleur je me suis demandé…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12</a:t>
            </a:fld>
            <a:endParaRPr lang="fr-FR" dirty="0"/>
          </a:p>
        </p:txBody>
      </p:sp>
    </p:spTree>
    <p:extLst>
      <p:ext uri="{BB962C8B-B14F-4D97-AF65-F5344CB8AC3E}">
        <p14:creationId xmlns:p14="http://schemas.microsoft.com/office/powerpoint/2010/main" val="200118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un voyage qui commence en 2004 </a:t>
            </a:r>
            <a:r>
              <a:rPr lang="fr-FR" b="0" i="0" dirty="0">
                <a:solidFill>
                  <a:srgbClr val="333333"/>
                </a:solidFill>
                <a:effectLst/>
                <a:latin typeface="Segoe UI Emoji" panose="020B0502040204020203" pitchFamily="34" charset="0"/>
              </a:rPr>
              <a:t>↩️</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13</a:t>
            </a:fld>
            <a:endParaRPr lang="fr-FR" dirty="0"/>
          </a:p>
        </p:txBody>
      </p:sp>
    </p:spTree>
    <p:extLst>
      <p:ext uri="{BB962C8B-B14F-4D97-AF65-F5344CB8AC3E}">
        <p14:creationId xmlns:p14="http://schemas.microsoft.com/office/powerpoint/2010/main" val="251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année-là je commence à jouer à World of Warcraft, un peu mais pas trop </a:t>
            </a:r>
            <a:r>
              <a:rPr lang="fr-FR" b="0" i="0" dirty="0">
                <a:solidFill>
                  <a:srgbClr val="333333"/>
                </a:solidFill>
                <a:effectLst/>
                <a:latin typeface="Segoe UI Emoji" panose="020B0502040204020203" pitchFamily="34" charset="0"/>
              </a:rPr>
              <a:t>↩️ </a:t>
            </a:r>
            <a:endParaRPr lang="fr-FR" dirty="0"/>
          </a:p>
          <a:p>
            <a:endParaRPr lang="fr-FR" dirty="0"/>
          </a:p>
          <a:p>
            <a:r>
              <a:rPr lang="fr-FR" dirty="0"/>
              <a:t>Après quelques années je découvre un Pad de chez Razer qui me permet de me passer de mon clavier et de jouer encore plus…. Confortablement</a:t>
            </a:r>
          </a:p>
          <a:p>
            <a:endParaRPr lang="fr-FR" dirty="0"/>
          </a:p>
          <a:p>
            <a:r>
              <a:rPr lang="fr-FR" dirty="0"/>
              <a:t>Vers 2019 je me dis que peut-être je pourrais aussi optimiser mes usages du clavier pour travailler et paf, une pandémie </a:t>
            </a:r>
            <a:r>
              <a:rPr lang="fr-FR" b="0" i="0" dirty="0">
                <a:solidFill>
                  <a:srgbClr val="333333"/>
                </a:solidFill>
                <a:effectLst/>
                <a:latin typeface="Segoe UI Emoji" panose="020B0502040204020203" pitchFamily="34" charset="0"/>
              </a:rPr>
              <a:t>↩️ </a:t>
            </a:r>
            <a:endParaRPr lang="fr-FR" dirty="0"/>
          </a:p>
          <a:p>
            <a:endParaRPr lang="fr-FR" dirty="0"/>
          </a:p>
          <a:p>
            <a:r>
              <a:rPr lang="fr-FR" dirty="0"/>
              <a:t>J’ai alors beaucoup plus de temps libre que nécessaire et je plonge dans le monde des claviers comme Alice au pays des merveilles </a:t>
            </a:r>
            <a:r>
              <a:rPr lang="fr-FR" b="0" i="0" dirty="0">
                <a:solidFill>
                  <a:srgbClr val="333333"/>
                </a:solidFill>
                <a:effectLst/>
                <a:latin typeface="Segoe UI Emoji" panose="020B0502040204020203" pitchFamily="34" charset="0"/>
              </a:rPr>
              <a:t>↩️</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14</a:t>
            </a:fld>
            <a:endParaRPr lang="fr-FR" dirty="0"/>
          </a:p>
        </p:txBody>
      </p:sp>
    </p:spTree>
    <p:extLst>
      <p:ext uri="{BB962C8B-B14F-4D97-AF65-F5344CB8AC3E}">
        <p14:creationId xmlns:p14="http://schemas.microsoft.com/office/powerpoint/2010/main" val="143196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voyage commence au premier niveau, </a:t>
            </a:r>
            <a:r>
              <a:rPr lang="fr-FR" b="0" i="0" dirty="0">
                <a:solidFill>
                  <a:srgbClr val="333333"/>
                </a:solidFill>
                <a:effectLst/>
                <a:latin typeface="Segoe UI Emoji" panose="020B0502040204020203" pitchFamily="34" charset="0"/>
              </a:rPr>
              <a:t>↩️ </a:t>
            </a:r>
            <a:r>
              <a:rPr lang="fr-FR" dirty="0"/>
              <a:t>faire ses courses et regarder ce qui existe sur le marché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15</a:t>
            </a:fld>
            <a:endParaRPr lang="fr-FR" dirty="0"/>
          </a:p>
        </p:txBody>
      </p:sp>
    </p:spTree>
    <p:extLst>
      <p:ext uri="{BB962C8B-B14F-4D97-AF65-F5344CB8AC3E}">
        <p14:creationId xmlns:p14="http://schemas.microsoft.com/office/powerpoint/2010/main" val="3563770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à l’heure j’ai parlé de disposition physique des touches mais il faut aussi tenir compte du rôle attribué à chaque touche, ce qu’on appelle le «mapping» du clavier</a:t>
            </a:r>
          </a:p>
          <a:p>
            <a:endParaRPr lang="fr-FR" dirty="0"/>
          </a:p>
          <a:p>
            <a:r>
              <a:rPr lang="fr-FR" dirty="0"/>
              <a:t>Il y en a à peu près un par langue, parfois plus, mais les deux principaux mapping qui vont nous intéresser c’est l’AZERTY et le QWERTY </a:t>
            </a:r>
            <a:br>
              <a:rPr lang="fr-FR" dirty="0"/>
            </a:br>
            <a:br>
              <a:rPr lang="fr-FR" dirty="0"/>
            </a:br>
            <a:r>
              <a:rPr lang="fr-FR" dirty="0"/>
              <a:t>Dans n’importe quel magasin classique vous trouverez de l’AZERTY et dans les boutiques d’informatique ou directement chez les fabricants vous trouverez du QWERTY, le mapping US qui le plus répandu dans le monde</a:t>
            </a:r>
          </a:p>
          <a:p>
            <a:endParaRPr lang="fr-FR" dirty="0"/>
          </a:p>
          <a:p>
            <a:r>
              <a:rPr lang="fr-FR" dirty="0"/>
              <a:t>Et du coup qu’est-ce qu’on trouve comme format de clavier sur le marché ?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16</a:t>
            </a:fld>
            <a:endParaRPr lang="fr-FR" dirty="0"/>
          </a:p>
        </p:txBody>
      </p:sp>
    </p:spTree>
    <p:extLst>
      <p:ext uri="{BB962C8B-B14F-4D97-AF65-F5344CB8AC3E}">
        <p14:creationId xmlns:p14="http://schemas.microsoft.com/office/powerpoint/2010/main" val="361235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Bah pas mal de choix en fait</a:t>
            </a:r>
          </a:p>
          <a:p>
            <a:endParaRPr lang="fr-FR" dirty="0"/>
          </a:p>
          <a:p>
            <a:r>
              <a:rPr lang="fr-FR" dirty="0"/>
              <a:t>Les claviers de gaming sont de plus en plus répandus, par exemple ici une partie de la gamme RAZER on y trouve un 100%, un TKL (80%) et même un petit 60%</a:t>
            </a:r>
          </a:p>
          <a:p>
            <a:endParaRPr lang="fr-FR" dirty="0"/>
          </a:p>
          <a:p>
            <a:r>
              <a:rPr lang="fr-FR" dirty="0"/>
              <a:t>Mais on peut aussi avoir envie plus d’une approche plus esthétique…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17</a:t>
            </a:fld>
            <a:endParaRPr lang="fr-FR" dirty="0"/>
          </a:p>
        </p:txBody>
      </p:sp>
    </p:spTree>
    <p:extLst>
      <p:ext uri="{BB962C8B-B14F-4D97-AF65-F5344CB8AC3E}">
        <p14:creationId xmlns:p14="http://schemas.microsoft.com/office/powerpoint/2010/main" val="1177431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en y mettant le prix on peut trouver des touches de remplacement pour clavier mécanique comme ce magnifique set Boba Fett</a:t>
            </a:r>
          </a:p>
          <a:p>
            <a:endParaRPr lang="fr-FR" dirty="0"/>
          </a:p>
          <a:p>
            <a:r>
              <a:rPr lang="fr-FR" dirty="0"/>
              <a:t>Ok c’est joli mais il est temps de passer au niveau 2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18</a:t>
            </a:fld>
            <a:endParaRPr lang="fr-FR" dirty="0"/>
          </a:p>
        </p:txBody>
      </p:sp>
    </p:spTree>
    <p:extLst>
      <p:ext uri="{BB962C8B-B14F-4D97-AF65-F5344CB8AC3E}">
        <p14:creationId xmlns:p14="http://schemas.microsoft.com/office/powerpoint/2010/main" val="206910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r>
              <a:rPr lang="fr-FR" b="0" i="0" dirty="0">
                <a:solidFill>
                  <a:srgbClr val="333333"/>
                </a:solidFill>
                <a:effectLst/>
                <a:latin typeface="Segoe UI Emoji" panose="020B0502040204020203" pitchFamily="34" charset="0"/>
              </a:rPr>
              <a:t>↩️ </a:t>
            </a:r>
            <a:r>
              <a:rPr lang="fr-FR" dirty="0"/>
              <a:t>On s’intéresse maintenant à la partie logicielle</a:t>
            </a:r>
          </a:p>
          <a:p>
            <a:endParaRPr lang="fr-FR" dirty="0"/>
          </a:p>
          <a:p>
            <a:r>
              <a:rPr lang="fr-FR" dirty="0"/>
              <a:t>Vous le savez surement les différents OS supportent plusieurs dispositions de touches comme AZERTY et QWERTY</a:t>
            </a:r>
          </a:p>
          <a:p>
            <a:endParaRPr lang="fr-FR" dirty="0"/>
          </a:p>
          <a:p>
            <a:r>
              <a:rPr lang="fr-FR" dirty="0"/>
              <a:t>Mais aussi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19</a:t>
            </a:fld>
            <a:endParaRPr lang="fr-FR" dirty="0"/>
          </a:p>
        </p:txBody>
      </p:sp>
    </p:spTree>
    <p:extLst>
      <p:ext uri="{BB962C8B-B14F-4D97-AF65-F5344CB8AC3E}">
        <p14:creationId xmlns:p14="http://schemas.microsoft.com/office/powerpoint/2010/main" val="11294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clavier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t>2</a:t>
            </a:fld>
            <a:endParaRPr lang="fr-FR" dirty="0"/>
          </a:p>
        </p:txBody>
      </p:sp>
    </p:spTree>
    <p:extLst>
      <p:ext uri="{BB962C8B-B14F-4D97-AF65-F5344CB8AC3E}">
        <p14:creationId xmlns:p14="http://schemas.microsoft.com/office/powerpoint/2010/main" val="2056596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 dispositions moins courantes,</a:t>
            </a:r>
          </a:p>
          <a:p>
            <a:endParaRPr lang="fr-FR" dirty="0"/>
          </a:p>
          <a:p>
            <a:r>
              <a:rPr lang="fr-FR" dirty="0"/>
              <a:t>On a l’AZERTY AFNOR, prévu pour rendre accessible tous les caractères accentués de notre langue (le français pas le klingon) </a:t>
            </a:r>
            <a:r>
              <a:rPr lang="fr-FR" b="0" i="0" dirty="0">
                <a:solidFill>
                  <a:srgbClr val="333333"/>
                </a:solidFill>
                <a:effectLst/>
                <a:latin typeface="Segoe UI Emoji" panose="020B0502040204020203" pitchFamily="34" charset="0"/>
              </a:rPr>
              <a:t>↩️ </a:t>
            </a:r>
            <a:endParaRPr lang="fr-FR" dirty="0"/>
          </a:p>
          <a:p>
            <a:endParaRPr lang="fr-FR" dirty="0"/>
          </a:p>
          <a:p>
            <a:r>
              <a:rPr lang="fr-FR" dirty="0"/>
              <a:t>Il existe aussi une variante du QWERTY, le QWERTY International. </a:t>
            </a:r>
          </a:p>
          <a:p>
            <a:r>
              <a:rPr lang="fr-FR" dirty="0"/>
              <a:t>Moins de changement ici, certaines touches deviennent mortes, c’est-à-dire qu’elles doivent être utilisées avec d’autres touches pour former un autre caractère, comme l’accent circonflexe sur un clavier AZERTY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20</a:t>
            </a:fld>
            <a:endParaRPr lang="fr-FR" dirty="0"/>
          </a:p>
        </p:txBody>
      </p:sp>
    </p:spTree>
    <p:extLst>
      <p:ext uri="{BB962C8B-B14F-4D97-AF65-F5344CB8AC3E}">
        <p14:creationId xmlns:p14="http://schemas.microsoft.com/office/powerpoint/2010/main" val="51804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il existe plus original encore comme le DVORAK  </a:t>
            </a:r>
            <a:r>
              <a:rPr lang="fr-FR" b="0" i="0" dirty="0">
                <a:solidFill>
                  <a:srgbClr val="333333"/>
                </a:solidFill>
                <a:effectLst/>
                <a:latin typeface="Segoe UI Emoji" panose="020B0502040204020203" pitchFamily="34" charset="0"/>
              </a:rPr>
              <a:t>↩️ </a:t>
            </a:r>
          </a:p>
          <a:p>
            <a:r>
              <a:rPr lang="fr-FR" b="0" i="0" dirty="0">
                <a:solidFill>
                  <a:srgbClr val="333333"/>
                </a:solidFill>
                <a:effectLst/>
                <a:latin typeface="Segoe UI Emoji" panose="020B0502040204020203" pitchFamily="34" charset="0"/>
              </a:rPr>
              <a:t>O</a:t>
            </a:r>
            <a:r>
              <a:rPr lang="fr-FR" dirty="0"/>
              <a:t>u sa variante française le Bépo</a:t>
            </a:r>
          </a:p>
          <a:p>
            <a:r>
              <a:rPr lang="fr-FR" dirty="0"/>
              <a:t>Deux mapping pensés en prenant en compte les caractères les plus utilisés de l’anglais ou du français</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Mais le monde des claviers mécanique est ainsi fait que la recherche de la solution parfaite est sans fin ce qui nous amène au niveau 3</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21</a:t>
            </a:fld>
            <a:endParaRPr lang="fr-FR" dirty="0"/>
          </a:p>
        </p:txBody>
      </p:sp>
    </p:spTree>
    <p:extLst>
      <p:ext uri="{BB962C8B-B14F-4D97-AF65-F5344CB8AC3E}">
        <p14:creationId xmlns:p14="http://schemas.microsoft.com/office/powerpoint/2010/main" val="3829551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Bidouiller le hardware </a:t>
            </a:r>
            <a:r>
              <a:rPr lang="fr-FR" b="0" i="0" dirty="0">
                <a:solidFill>
                  <a:srgbClr val="333333"/>
                </a:solidFill>
                <a:effectLst/>
                <a:latin typeface="Segoe UI Emoji" panose="020B0502040204020203" pitchFamily="34" charset="0"/>
              </a:rPr>
              <a:t>↩️</a:t>
            </a:r>
            <a:br>
              <a:rPr lang="fr-FR" b="0" i="0" dirty="0">
                <a:solidFill>
                  <a:srgbClr val="333333"/>
                </a:solidFill>
                <a:effectLst/>
                <a:latin typeface="Segoe UI Emoji" panose="020B0502040204020203" pitchFamily="34" charset="0"/>
              </a:rPr>
            </a:br>
            <a:br>
              <a:rPr lang="fr-FR" b="0" i="0" dirty="0">
                <a:solidFill>
                  <a:srgbClr val="333333"/>
                </a:solidFill>
                <a:effectLst/>
                <a:latin typeface="Segoe UI Emoji" panose="020B0502040204020203" pitchFamily="34" charset="0"/>
              </a:rPr>
            </a:b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22</a:t>
            </a:fld>
            <a:endParaRPr lang="fr-FR" dirty="0"/>
          </a:p>
        </p:txBody>
      </p:sp>
    </p:spTree>
    <p:extLst>
      <p:ext uri="{BB962C8B-B14F-4D97-AF65-F5344CB8AC3E}">
        <p14:creationId xmlns:p14="http://schemas.microsoft.com/office/powerpoint/2010/main" val="139579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qui dit bidouillage dit choisir les composants  </a:t>
            </a:r>
            <a:r>
              <a:rPr lang="fr-FR" b="0" i="0" dirty="0">
                <a:solidFill>
                  <a:srgbClr val="333333"/>
                </a:solidFill>
                <a:effectLst/>
                <a:latin typeface="Segoe UI Emoji" panose="020B0502040204020203" pitchFamily="34" charset="0"/>
              </a:rPr>
              <a:t>↩️ </a:t>
            </a:r>
            <a:endParaRPr lang="fr-FR" dirty="0"/>
          </a:p>
          <a:p>
            <a:endParaRPr lang="fr-FR" dirty="0"/>
          </a:p>
          <a:p>
            <a:r>
              <a:rPr lang="fr-FR" dirty="0"/>
              <a:t>Quels switches adopter ? </a:t>
            </a:r>
          </a:p>
          <a:p>
            <a:r>
              <a:rPr lang="fr-FR" dirty="0"/>
              <a:t>On a vu les trois grands types mais chacun peut avoir des ressorts de différentes résistance ou être lubrifiés à la main </a:t>
            </a:r>
            <a:r>
              <a:rPr lang="fr-FR" b="0" i="0" dirty="0">
                <a:solidFill>
                  <a:srgbClr val="333333"/>
                </a:solidFill>
                <a:effectLst/>
                <a:latin typeface="Segoe UI Emoji" panose="020B0502040204020203" pitchFamily="34" charset="0"/>
              </a:rPr>
              <a:t>↩️ </a:t>
            </a:r>
            <a:endParaRPr lang="fr-FR" dirty="0"/>
          </a:p>
          <a:p>
            <a:endParaRPr lang="fr-FR" dirty="0"/>
          </a:p>
          <a:p>
            <a:r>
              <a:rPr lang="fr-FR" dirty="0"/>
              <a:t>On peut faire varier le profil des touches pour que les doigts soient plus à l’aise </a:t>
            </a:r>
            <a:r>
              <a:rPr lang="fr-FR" b="0" i="0" dirty="0">
                <a:solidFill>
                  <a:srgbClr val="333333"/>
                </a:solidFill>
                <a:effectLst/>
                <a:latin typeface="Segoe UI Emoji" panose="020B0502040204020203" pitchFamily="34" charset="0"/>
              </a:rPr>
              <a:t>↩️ </a:t>
            </a:r>
            <a:endParaRPr lang="fr-FR" dirty="0"/>
          </a:p>
          <a:p>
            <a:endParaRPr lang="fr-FR" dirty="0"/>
          </a:p>
          <a:p>
            <a:r>
              <a:rPr lang="fr-FR" dirty="0"/>
              <a:t>Et quand on parle d’électronique « custom » il faut décider quel microcontrôleur va piloter son clavier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23</a:t>
            </a:fld>
            <a:endParaRPr lang="fr-FR" dirty="0"/>
          </a:p>
        </p:txBody>
      </p:sp>
    </p:spTree>
    <p:extLst>
      <p:ext uri="{BB962C8B-B14F-4D97-AF65-F5344CB8AC3E}">
        <p14:creationId xmlns:p14="http://schemas.microsoft.com/office/powerpoint/2010/main" val="2129032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également si on veut rajouter un écran, du son, un trackball ou même un moteur pour un retour haptique</a:t>
            </a:r>
          </a:p>
          <a:p>
            <a:endParaRPr lang="fr-FR" dirty="0"/>
          </a:p>
          <a:p>
            <a:r>
              <a:rPr lang="fr-FR" dirty="0"/>
              <a:t>Quand je disais que c’est un hobby sans fin…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24</a:t>
            </a:fld>
            <a:endParaRPr lang="fr-FR" dirty="0"/>
          </a:p>
        </p:txBody>
      </p:sp>
    </p:spTree>
    <p:extLst>
      <p:ext uri="{BB962C8B-B14F-4D97-AF65-F5344CB8AC3E}">
        <p14:creationId xmlns:p14="http://schemas.microsoft.com/office/powerpoint/2010/main" val="3068994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Mais pour </a:t>
            </a:r>
            <a:r>
              <a:rPr lang="en-GB" dirty="0" err="1"/>
              <a:t>piloter</a:t>
            </a:r>
            <a:r>
              <a:rPr lang="en-GB" dirty="0"/>
              <a:t> tout </a:t>
            </a:r>
            <a:r>
              <a:rPr lang="en-GB" dirty="0" err="1"/>
              <a:t>ça</a:t>
            </a:r>
            <a:r>
              <a:rPr lang="en-GB" dirty="0"/>
              <a:t> il faut bien </a:t>
            </a:r>
            <a:r>
              <a:rPr lang="en-GB" dirty="0" err="1"/>
              <a:t>souvent</a:t>
            </a:r>
            <a:r>
              <a:rPr lang="en-GB" dirty="0"/>
              <a:t> coder…</a:t>
            </a:r>
          </a:p>
          <a:p>
            <a:endParaRPr lang="en-GB" dirty="0"/>
          </a:p>
          <a:p>
            <a:r>
              <a:rPr lang="en-GB" dirty="0" err="1"/>
              <a:t>Ici</a:t>
            </a:r>
            <a:r>
              <a:rPr lang="en-GB" dirty="0"/>
              <a:t> </a:t>
            </a:r>
            <a:r>
              <a:rPr lang="en-GB" dirty="0" err="1"/>
              <a:t>vous</a:t>
            </a:r>
            <a:r>
              <a:rPr lang="en-GB" dirty="0"/>
              <a:t> </a:t>
            </a:r>
            <a:r>
              <a:rPr lang="en-GB" dirty="0" err="1"/>
              <a:t>voyez</a:t>
            </a:r>
            <a:r>
              <a:rPr lang="en-GB" dirty="0"/>
              <a:t> un des </a:t>
            </a:r>
            <a:r>
              <a:rPr lang="en-GB" dirty="0" err="1"/>
              <a:t>logciels</a:t>
            </a:r>
            <a:r>
              <a:rPr lang="en-GB" dirty="0"/>
              <a:t> bas </a:t>
            </a:r>
            <a:r>
              <a:rPr lang="en-GB" dirty="0" err="1"/>
              <a:t>niveau</a:t>
            </a:r>
            <a:r>
              <a:rPr lang="en-GB" dirty="0"/>
              <a:t> qui existent pour les claviers, QMK</a:t>
            </a:r>
            <a:br>
              <a:rPr lang="en-GB" dirty="0"/>
            </a:br>
            <a:br>
              <a:rPr lang="en-GB" dirty="0"/>
            </a:br>
            <a:r>
              <a:rPr lang="en-GB" dirty="0" err="1"/>
              <a:t>C’est</a:t>
            </a:r>
            <a:r>
              <a:rPr lang="en-GB" dirty="0"/>
              <a:t> </a:t>
            </a:r>
            <a:r>
              <a:rPr lang="en-GB" dirty="0" err="1"/>
              <a:t>lui</a:t>
            </a:r>
            <a:r>
              <a:rPr lang="en-GB" dirty="0"/>
              <a:t> qui </a:t>
            </a:r>
            <a:r>
              <a:rPr lang="en-GB" dirty="0" err="1"/>
              <a:t>va</a:t>
            </a:r>
            <a:r>
              <a:rPr lang="en-GB" dirty="0"/>
              <a:t> </a:t>
            </a:r>
            <a:r>
              <a:rPr lang="en-GB" dirty="0" err="1"/>
              <a:t>permettre</a:t>
            </a:r>
            <a:r>
              <a:rPr lang="en-GB" dirty="0"/>
              <a:t> de </a:t>
            </a:r>
            <a:r>
              <a:rPr lang="en-GB" dirty="0" err="1"/>
              <a:t>configurer</a:t>
            </a:r>
            <a:r>
              <a:rPr lang="en-GB" dirty="0"/>
              <a:t> tout le </a:t>
            </a:r>
            <a:r>
              <a:rPr lang="en-GB" dirty="0" err="1"/>
              <a:t>comportement</a:t>
            </a:r>
            <a:r>
              <a:rPr lang="en-GB" dirty="0"/>
              <a:t> de </a:t>
            </a:r>
            <a:r>
              <a:rPr lang="en-GB" dirty="0" err="1"/>
              <a:t>notre</a:t>
            </a:r>
            <a:r>
              <a:rPr lang="en-GB" dirty="0"/>
              <a:t> clavier </a:t>
            </a:r>
            <a:r>
              <a:rPr lang="en-GB" dirty="0" err="1"/>
              <a:t>jusqu’à</a:t>
            </a:r>
            <a:r>
              <a:rPr lang="en-GB" dirty="0"/>
              <a:t> </a:t>
            </a:r>
            <a:r>
              <a:rPr lang="en-GB" dirty="0" err="1"/>
              <a:t>l’affichage</a:t>
            </a:r>
            <a:r>
              <a:rPr lang="en-GB" dirty="0"/>
              <a:t> sur un </a:t>
            </a:r>
            <a:r>
              <a:rPr lang="en-GB" dirty="0" err="1"/>
              <a:t>éventuel</a:t>
            </a:r>
            <a:r>
              <a:rPr lang="en-GB" dirty="0"/>
              <a:t> </a:t>
            </a:r>
            <a:r>
              <a:rPr lang="en-GB" dirty="0" err="1"/>
              <a:t>écran</a:t>
            </a:r>
            <a:r>
              <a:rPr lang="en-GB" dirty="0"/>
              <a:t> </a:t>
            </a:r>
            <a:r>
              <a:rPr lang="en-GB" dirty="0" err="1"/>
              <a:t>oled</a:t>
            </a:r>
            <a:r>
              <a:rPr lang="en-GB" dirty="0"/>
              <a:t>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25</a:t>
            </a:fld>
            <a:endParaRPr lang="fr-FR" dirty="0"/>
          </a:p>
        </p:txBody>
      </p:sp>
    </p:spTree>
    <p:extLst>
      <p:ext uri="{BB962C8B-B14F-4D97-AF65-F5344CB8AC3E}">
        <p14:creationId xmlns:p14="http://schemas.microsoft.com/office/powerpoint/2010/main" val="195808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le constat c’est quand même qu’un clavier, même avec plusieurs formats ça reste des touches alignées sur des lignes elles-mêmes disposées en rectangle</a:t>
            </a:r>
          </a:p>
          <a:p>
            <a:endParaRPr lang="fr-FR" dirty="0"/>
          </a:p>
          <a:p>
            <a:r>
              <a:rPr lang="fr-FR" dirty="0"/>
              <a:t>Et quand on regarde notre main </a:t>
            </a:r>
            <a:r>
              <a:rPr lang="fr-FR" b="0" i="0" dirty="0">
                <a:solidFill>
                  <a:srgbClr val="333333"/>
                </a:solidFill>
                <a:effectLst/>
                <a:latin typeface="Segoe UI Emoji" panose="020B0502040204020203" pitchFamily="34" charset="0"/>
              </a:rPr>
              <a:t>↩️</a:t>
            </a:r>
            <a:r>
              <a:rPr lang="fr-FR" dirty="0"/>
              <a:t> on commence à s’interroger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26</a:t>
            </a:fld>
            <a:endParaRPr lang="fr-FR" dirty="0"/>
          </a:p>
        </p:txBody>
      </p:sp>
    </p:spTree>
    <p:extLst>
      <p:ext uri="{BB962C8B-B14F-4D97-AF65-F5344CB8AC3E}">
        <p14:creationId xmlns:p14="http://schemas.microsoft.com/office/powerpoint/2010/main" val="2455797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a:t>
            </a:r>
            <a:r>
              <a:rPr lang="en-GB" dirty="0" err="1"/>
              <a:t>en</a:t>
            </a:r>
            <a:r>
              <a:rPr lang="en-GB" dirty="0"/>
              <a:t> arrive </a:t>
            </a:r>
            <a:r>
              <a:rPr lang="en-GB" dirty="0" err="1"/>
              <a:t>alors</a:t>
            </a:r>
            <a:r>
              <a:rPr lang="en-GB" dirty="0"/>
              <a:t> à </a:t>
            </a:r>
            <a:r>
              <a:rPr lang="en-GB" dirty="0" err="1"/>
              <a:t>rechercher</a:t>
            </a:r>
            <a:r>
              <a:rPr lang="en-GB" dirty="0"/>
              <a:t> de </a:t>
            </a:r>
            <a:r>
              <a:rPr lang="en-GB" dirty="0" err="1"/>
              <a:t>réelles</a:t>
            </a:r>
            <a:r>
              <a:rPr lang="en-GB" dirty="0"/>
              <a:t> </a:t>
            </a:r>
            <a:r>
              <a:rPr lang="en-GB" dirty="0" err="1"/>
              <a:t>approches</a:t>
            </a:r>
            <a:r>
              <a:rPr lang="en-GB" dirty="0"/>
              <a:t> </a:t>
            </a:r>
            <a:r>
              <a:rPr lang="en-GB" dirty="0" err="1"/>
              <a:t>ergonomiques</a:t>
            </a:r>
            <a:r>
              <a:rPr lang="en-GB" dirty="0"/>
              <a:t> </a:t>
            </a:r>
            <a:r>
              <a:rPr lang="en-GB" dirty="0" err="1"/>
              <a:t>comme</a:t>
            </a:r>
            <a:r>
              <a:rPr lang="en-GB" dirty="0"/>
              <a:t> </a:t>
            </a:r>
            <a:r>
              <a:rPr lang="en-GB" dirty="0" err="1"/>
              <a:t>ici</a:t>
            </a:r>
            <a:r>
              <a:rPr lang="en-GB" dirty="0"/>
              <a:t> avec </a:t>
            </a:r>
            <a:r>
              <a:rPr lang="en-GB" dirty="0" err="1"/>
              <a:t>ce</a:t>
            </a:r>
            <a:r>
              <a:rPr lang="en-GB" dirty="0"/>
              <a:t> Split keyboard </a:t>
            </a:r>
            <a:r>
              <a:rPr lang="en-GB" dirty="0" err="1"/>
              <a:t>où</a:t>
            </a:r>
            <a:r>
              <a:rPr lang="en-GB" dirty="0"/>
              <a:t> les touches </a:t>
            </a:r>
            <a:r>
              <a:rPr lang="en-GB" dirty="0" err="1"/>
              <a:t>sont</a:t>
            </a:r>
            <a:r>
              <a:rPr lang="en-GB" dirty="0"/>
              <a:t> </a:t>
            </a:r>
            <a:r>
              <a:rPr lang="en-GB" dirty="0" err="1"/>
              <a:t>disposées</a:t>
            </a:r>
            <a:r>
              <a:rPr lang="en-GB" dirty="0"/>
              <a:t> </a:t>
            </a:r>
            <a:r>
              <a:rPr lang="en-GB" dirty="0" err="1"/>
              <a:t>en</a:t>
            </a:r>
            <a:r>
              <a:rPr lang="en-GB" dirty="0"/>
              <a:t> </a:t>
            </a:r>
            <a:r>
              <a:rPr lang="en-GB" dirty="0" err="1"/>
              <a:t>colonnes</a:t>
            </a:r>
            <a:r>
              <a:rPr lang="en-GB" dirty="0"/>
              <a:t> </a:t>
            </a:r>
            <a:r>
              <a:rPr lang="en-GB" dirty="0" err="1"/>
              <a:t>en</a:t>
            </a:r>
            <a:r>
              <a:rPr lang="en-GB" dirty="0"/>
              <a:t> </a:t>
            </a:r>
            <a:r>
              <a:rPr lang="en-GB" dirty="0" err="1"/>
              <a:t>fonction</a:t>
            </a:r>
            <a:r>
              <a:rPr lang="en-GB" dirty="0"/>
              <a:t> de la </a:t>
            </a:r>
            <a:r>
              <a:rPr lang="en-GB" dirty="0" err="1"/>
              <a:t>morphologie</a:t>
            </a:r>
            <a:r>
              <a:rPr lang="en-GB" dirty="0"/>
              <a:t> de </a:t>
            </a:r>
            <a:r>
              <a:rPr lang="en-GB" dirty="0" err="1"/>
              <a:t>chaque</a:t>
            </a:r>
            <a:r>
              <a:rPr lang="en-GB" dirty="0"/>
              <a:t> main</a:t>
            </a:r>
          </a:p>
          <a:p>
            <a:endParaRPr lang="en-GB" b="0" i="0" dirty="0">
              <a:solidFill>
                <a:srgbClr val="333333"/>
              </a:solidFill>
              <a:effectLst/>
              <a:latin typeface="Segoe UI Emoji" panose="020B0502040204020203" pitchFamily="34" charset="0"/>
            </a:endParaRPr>
          </a:p>
          <a:p>
            <a:r>
              <a:rPr lang="en-GB" b="0" i="0" dirty="0">
                <a:solidFill>
                  <a:srgbClr val="333333"/>
                </a:solidFill>
                <a:effectLst/>
                <a:latin typeface="Segoe UI Emoji" panose="020B0502040204020203" pitchFamily="34" charset="0"/>
              </a:rPr>
              <a:t>Mais </a:t>
            </a:r>
            <a:r>
              <a:rPr lang="en-GB" b="0" i="0" dirty="0" err="1">
                <a:solidFill>
                  <a:srgbClr val="333333"/>
                </a:solidFill>
                <a:effectLst/>
                <a:latin typeface="Segoe UI Emoji" panose="020B0502040204020203" pitchFamily="34" charset="0"/>
              </a:rPr>
              <a:t>ce</a:t>
            </a:r>
            <a:r>
              <a:rPr lang="en-GB" b="0" i="0" dirty="0">
                <a:solidFill>
                  <a:srgbClr val="333333"/>
                </a:solidFill>
                <a:effectLst/>
                <a:latin typeface="Segoe UI Emoji" panose="020B0502040204020203" pitchFamily="34" charset="0"/>
              </a:rPr>
              <a:t> </a:t>
            </a:r>
            <a:r>
              <a:rPr lang="en-GB" b="0" i="0" dirty="0" err="1">
                <a:solidFill>
                  <a:srgbClr val="333333"/>
                </a:solidFill>
                <a:effectLst/>
                <a:latin typeface="Segoe UI Emoji" panose="020B0502040204020203" pitchFamily="34" charset="0"/>
              </a:rPr>
              <a:t>n’est</a:t>
            </a:r>
            <a:r>
              <a:rPr lang="en-GB" b="0" i="0" dirty="0">
                <a:solidFill>
                  <a:srgbClr val="333333"/>
                </a:solidFill>
                <a:effectLst/>
                <a:latin typeface="Segoe UI Emoji" panose="020B0502040204020203" pitchFamily="34" charset="0"/>
              </a:rPr>
              <a:t> pas </a:t>
            </a:r>
            <a:r>
              <a:rPr lang="en-GB" b="0" i="0" dirty="0" err="1">
                <a:solidFill>
                  <a:srgbClr val="333333"/>
                </a:solidFill>
                <a:effectLst/>
                <a:latin typeface="Segoe UI Emoji" panose="020B0502040204020203" pitchFamily="34" charset="0"/>
              </a:rPr>
              <a:t>fini</a:t>
            </a:r>
            <a:r>
              <a:rPr lang="en-GB" b="0" i="0" dirty="0">
                <a:solidFill>
                  <a:srgbClr val="333333"/>
                </a:solidFill>
                <a:effectLst/>
                <a:latin typeface="Segoe UI Emoji" panose="020B0502040204020203" pitchFamily="34" charset="0"/>
              </a:rPr>
              <a:t>, car il </a:t>
            </a:r>
            <a:r>
              <a:rPr lang="en-GB" b="0" i="0" dirty="0" err="1">
                <a:solidFill>
                  <a:srgbClr val="333333"/>
                </a:solidFill>
                <a:effectLst/>
                <a:latin typeface="Segoe UI Emoji" panose="020B0502040204020203" pitchFamily="34" charset="0"/>
              </a:rPr>
              <a:t>existe</a:t>
            </a:r>
            <a:r>
              <a:rPr lang="en-GB" b="0" i="0" dirty="0">
                <a:solidFill>
                  <a:srgbClr val="333333"/>
                </a:solidFill>
                <a:effectLst/>
                <a:latin typeface="Segoe UI Emoji" panose="020B0502040204020203" pitchFamily="34" charset="0"/>
              </a:rPr>
              <a:t> bien un </a:t>
            </a:r>
            <a:r>
              <a:rPr lang="en-GB" b="0" i="0" dirty="0" err="1">
                <a:solidFill>
                  <a:srgbClr val="333333"/>
                </a:solidFill>
                <a:effectLst/>
                <a:latin typeface="Segoe UI Emoji" panose="020B0502040204020203" pitchFamily="34" charset="0"/>
              </a:rPr>
              <a:t>niveau</a:t>
            </a:r>
            <a:r>
              <a:rPr lang="en-GB" b="0" i="0" dirty="0">
                <a:solidFill>
                  <a:srgbClr val="333333"/>
                </a:solidFill>
                <a:effectLst/>
                <a:latin typeface="Segoe UI Emoji" panose="020B0502040204020203" pitchFamily="34" charset="0"/>
              </a:rPr>
              <a:t> 4</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27</a:t>
            </a:fld>
            <a:endParaRPr lang="fr-FR" dirty="0"/>
          </a:p>
        </p:txBody>
      </p:sp>
    </p:spTree>
    <p:extLst>
      <p:ext uri="{BB962C8B-B14F-4D97-AF65-F5344CB8AC3E}">
        <p14:creationId xmlns:p14="http://schemas.microsoft.com/office/powerpoint/2010/main" val="3822172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Tout </a:t>
            </a:r>
            <a:r>
              <a:rPr lang="en-GB" dirty="0" err="1"/>
              <a:t>reprendre</a:t>
            </a:r>
            <a:r>
              <a:rPr lang="en-GB" dirty="0"/>
              <a:t> “from scratch” </a:t>
            </a:r>
            <a:r>
              <a:rPr lang="fr-FR" b="0" i="0" dirty="0">
                <a:solidFill>
                  <a:srgbClr val="333333"/>
                </a:solidFill>
                <a:effectLst/>
                <a:latin typeface="Segoe UI Emoji" panose="020B0502040204020203" pitchFamily="34" charset="0"/>
              </a:rPr>
              <a:t>↩️</a:t>
            </a:r>
          </a:p>
          <a:p>
            <a:endParaRPr lang="fr-FR" b="0" i="0" dirty="0">
              <a:solidFill>
                <a:srgbClr val="333333"/>
              </a:solidFill>
              <a:effectLst/>
              <a:latin typeface="Segoe UI Emoji" panose="020B0502040204020203" pitchFamily="34" charset="0"/>
            </a:endParaRPr>
          </a:p>
          <a:p>
            <a:r>
              <a:rPr lang="fr-FR" b="0" i="0" dirty="0">
                <a:solidFill>
                  <a:srgbClr val="333333"/>
                </a:solidFill>
                <a:effectLst/>
                <a:latin typeface="Segoe UI Emoji" panose="020B0502040204020203" pitchFamily="34" charset="0"/>
              </a:rPr>
              <a:t>Non pas celui-là ↩️</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28</a:t>
            </a:fld>
            <a:endParaRPr lang="fr-FR" dirty="0"/>
          </a:p>
        </p:txBody>
      </p:sp>
    </p:spTree>
    <p:extLst>
      <p:ext uri="{BB962C8B-B14F-4D97-AF65-F5344CB8AC3E}">
        <p14:creationId xmlns:p14="http://schemas.microsoft.com/office/powerpoint/2010/main" val="3741038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 on </a:t>
            </a:r>
            <a:r>
              <a:rPr lang="en-GB" dirty="0" err="1"/>
              <a:t>ecoute</a:t>
            </a:r>
            <a:r>
              <a:rPr lang="en-GB" dirty="0"/>
              <a:t> son imagination et que </a:t>
            </a:r>
            <a:r>
              <a:rPr lang="en-GB" dirty="0" err="1"/>
              <a:t>l’on</a:t>
            </a:r>
            <a:r>
              <a:rPr lang="en-GB" dirty="0"/>
              <a:t> </a:t>
            </a:r>
            <a:r>
              <a:rPr lang="en-GB" dirty="0" err="1"/>
              <a:t>attrapae</a:t>
            </a:r>
            <a:r>
              <a:rPr lang="en-GB" dirty="0"/>
              <a:t> son fer à </a:t>
            </a:r>
            <a:r>
              <a:rPr lang="en-GB" dirty="0" err="1"/>
              <a:t>souder</a:t>
            </a:r>
            <a:r>
              <a:rPr lang="en-GB" dirty="0"/>
              <a:t> on </a:t>
            </a:r>
            <a:r>
              <a:rPr lang="en-GB" dirty="0" err="1"/>
              <a:t>peut</a:t>
            </a:r>
            <a:r>
              <a:rPr lang="en-GB" dirty="0"/>
              <a:t> </a:t>
            </a:r>
            <a:r>
              <a:rPr lang="en-GB" dirty="0" err="1"/>
              <a:t>simplement</a:t>
            </a:r>
            <a:r>
              <a:rPr lang="en-GB" dirty="0"/>
              <a:t> placer les switches sur </a:t>
            </a:r>
            <a:r>
              <a:rPr lang="en-GB" dirty="0" err="1"/>
              <a:t>une</a:t>
            </a:r>
            <a:r>
              <a:rPr lang="en-GB" dirty="0"/>
              <a:t> plaque de metal et les </a:t>
            </a:r>
            <a:r>
              <a:rPr lang="en-GB" dirty="0" err="1"/>
              <a:t>souder</a:t>
            </a:r>
            <a:r>
              <a:rPr lang="en-GB" dirty="0"/>
              <a:t> </a:t>
            </a:r>
            <a:r>
              <a:rPr lang="en-GB" dirty="0" err="1"/>
              <a:t>directement</a:t>
            </a:r>
            <a:r>
              <a:rPr lang="en-GB" dirty="0"/>
              <a:t> </a:t>
            </a:r>
            <a:r>
              <a:rPr lang="en-GB" dirty="0" err="1"/>
              <a:t>en</a:t>
            </a:r>
            <a:r>
              <a:rPr lang="en-GB" dirty="0"/>
              <a:t> </a:t>
            </a:r>
            <a:r>
              <a:rPr lang="en-GB" dirty="0" err="1"/>
              <a:t>matrice</a:t>
            </a:r>
            <a:r>
              <a:rPr lang="en-GB" dirty="0"/>
              <a:t> </a:t>
            </a:r>
            <a:r>
              <a:rPr lang="en-GB" dirty="0" err="1"/>
              <a:t>en</a:t>
            </a:r>
            <a:r>
              <a:rPr lang="en-GB" dirty="0"/>
              <a:t> reliant le tout au </a:t>
            </a:r>
            <a:r>
              <a:rPr lang="en-GB" dirty="0" err="1"/>
              <a:t>microcontroleur</a:t>
            </a:r>
            <a:r>
              <a:rPr lang="en-GB" dirty="0"/>
              <a:t> </a:t>
            </a:r>
          </a:p>
          <a:p>
            <a:endParaRPr lang="en-GB" b="0" i="0" dirty="0">
              <a:solidFill>
                <a:srgbClr val="333333"/>
              </a:solidFill>
              <a:effectLst/>
              <a:latin typeface="Segoe UI Emoji" panose="020B0502040204020203" pitchFamily="34" charset="0"/>
            </a:endParaRPr>
          </a:p>
          <a:p>
            <a:r>
              <a:rPr lang="en-GB" b="0" i="0" dirty="0" err="1">
                <a:solidFill>
                  <a:srgbClr val="333333"/>
                </a:solidFill>
                <a:effectLst/>
                <a:latin typeface="Segoe UI Emoji" panose="020B0502040204020203" pitchFamily="34" charset="0"/>
              </a:rPr>
              <a:t>Ici</a:t>
            </a:r>
            <a:r>
              <a:rPr lang="en-GB" b="0" i="0" dirty="0">
                <a:solidFill>
                  <a:srgbClr val="333333"/>
                </a:solidFill>
                <a:effectLst/>
                <a:latin typeface="Segoe UI Emoji" panose="020B0502040204020203" pitchFamily="34" charset="0"/>
              </a:rPr>
              <a:t> </a:t>
            </a:r>
            <a:r>
              <a:rPr lang="en-GB" b="0" i="0" dirty="0" err="1">
                <a:solidFill>
                  <a:srgbClr val="333333"/>
                </a:solidFill>
                <a:effectLst/>
                <a:latin typeface="Segoe UI Emoji" panose="020B0502040204020203" pitchFamily="34" charset="0"/>
              </a:rPr>
              <a:t>ce</a:t>
            </a:r>
            <a:r>
              <a:rPr lang="en-GB" b="0" i="0" dirty="0">
                <a:solidFill>
                  <a:srgbClr val="333333"/>
                </a:solidFill>
                <a:effectLst/>
                <a:latin typeface="Segoe UI Emoji" panose="020B0502040204020203" pitchFamily="34" charset="0"/>
              </a:rPr>
              <a:t> clavier fait main se </a:t>
            </a:r>
            <a:r>
              <a:rPr lang="en-GB" b="0" i="0" dirty="0" err="1">
                <a:solidFill>
                  <a:srgbClr val="333333"/>
                </a:solidFill>
                <a:effectLst/>
                <a:latin typeface="Segoe UI Emoji" panose="020B0502040204020203" pitchFamily="34" charset="0"/>
              </a:rPr>
              <a:t>rapproche</a:t>
            </a:r>
            <a:r>
              <a:rPr lang="en-GB" b="0" i="0" dirty="0">
                <a:solidFill>
                  <a:srgbClr val="333333"/>
                </a:solidFill>
                <a:effectLst/>
                <a:latin typeface="Segoe UI Emoji" panose="020B0502040204020203" pitchFamily="34" charset="0"/>
              </a:rPr>
              <a:t> d’un 40% </a:t>
            </a:r>
            <a:r>
              <a:rPr lang="en-GB" b="0" i="0" dirty="0" err="1">
                <a:solidFill>
                  <a:srgbClr val="333333"/>
                </a:solidFill>
                <a:effectLst/>
                <a:latin typeface="Segoe UI Emoji" panose="020B0502040204020203" pitchFamily="34" charset="0"/>
              </a:rPr>
              <a:t>mais</a:t>
            </a:r>
            <a:r>
              <a:rPr lang="en-GB" b="0" i="0" dirty="0">
                <a:solidFill>
                  <a:srgbClr val="333333"/>
                </a:solidFill>
                <a:effectLst/>
                <a:latin typeface="Segoe UI Emoji" panose="020B0502040204020203" pitchFamily="34" charset="0"/>
              </a:rPr>
              <a:t> avec les fleches et un pavé </a:t>
            </a:r>
            <a:r>
              <a:rPr lang="en-GB" b="0" i="0" dirty="0" err="1">
                <a:solidFill>
                  <a:srgbClr val="333333"/>
                </a:solidFill>
                <a:effectLst/>
                <a:latin typeface="Segoe UI Emoji" panose="020B0502040204020203" pitchFamily="34" charset="0"/>
              </a:rPr>
              <a:t>numerique</a:t>
            </a:r>
            <a:r>
              <a:rPr lang="en-GB" b="0" i="0" dirty="0">
                <a:solidFill>
                  <a:srgbClr val="333333"/>
                </a:solidFill>
                <a:effectLst/>
                <a:latin typeface="Segoe UI Emoji" panose="020B0502040204020203" pitchFamily="34" charset="0"/>
              </a:rPr>
              <a:t> sur la gauche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29</a:t>
            </a:fld>
            <a:endParaRPr lang="fr-FR" dirty="0"/>
          </a:p>
        </p:txBody>
      </p:sp>
    </p:spTree>
    <p:extLst>
      <p:ext uri="{BB962C8B-B14F-4D97-AF65-F5344CB8AC3E}">
        <p14:creationId xmlns:p14="http://schemas.microsoft.com/office/powerpoint/2010/main" val="1291614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pense que tout le monde en a déjà utilisé un, mais dans le doute on va quand même faire un petit rappel </a:t>
            </a:r>
            <a:r>
              <a:rPr lang="fr-FR" b="0" i="0" dirty="0">
                <a:solidFill>
                  <a:srgbClr val="333333"/>
                </a:solidFill>
                <a:effectLst/>
                <a:latin typeface="Segoe UI Emoji" panose="020B0502040204020203" pitchFamily="34" charset="0"/>
              </a:rP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a:t>
            </a:fld>
            <a:endParaRPr lang="fr-FR" dirty="0"/>
          </a:p>
        </p:txBody>
      </p:sp>
    </p:spTree>
    <p:extLst>
      <p:ext uri="{BB962C8B-B14F-4D97-AF65-F5344CB8AC3E}">
        <p14:creationId xmlns:p14="http://schemas.microsoft.com/office/powerpoint/2010/main" val="133027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a:t>
            </a:r>
            <a:r>
              <a:rPr lang="en-GB" dirty="0" err="1"/>
              <a:t>peut</a:t>
            </a:r>
            <a:r>
              <a:rPr lang="en-GB" dirty="0"/>
              <a:t> </a:t>
            </a:r>
            <a:r>
              <a:rPr lang="en-GB" dirty="0" err="1"/>
              <a:t>également</a:t>
            </a:r>
            <a:r>
              <a:rPr lang="en-GB" dirty="0"/>
              <a:t> </a:t>
            </a:r>
            <a:r>
              <a:rPr lang="en-GB" dirty="0" err="1"/>
              <a:t>vouloir</a:t>
            </a:r>
            <a:r>
              <a:rPr lang="en-GB" dirty="0"/>
              <a:t> faire son propre circuit </a:t>
            </a:r>
            <a:r>
              <a:rPr lang="en-GB" dirty="0" err="1"/>
              <a:t>imprimé</a:t>
            </a:r>
            <a:r>
              <a:rPr lang="en-GB" dirty="0"/>
              <a:t>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30</a:t>
            </a:fld>
            <a:endParaRPr lang="fr-FR" dirty="0"/>
          </a:p>
        </p:txBody>
      </p:sp>
    </p:spTree>
    <p:extLst>
      <p:ext uri="{BB962C8B-B14F-4D97-AF65-F5344CB8AC3E}">
        <p14:creationId xmlns:p14="http://schemas.microsoft.com/office/powerpoint/2010/main" val="1709984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son </a:t>
            </a:r>
            <a:r>
              <a:rPr lang="en-GB" dirty="0" err="1"/>
              <a:t>boitier</a:t>
            </a:r>
            <a:r>
              <a:rPr lang="en-GB" dirty="0"/>
              <a:t> </a:t>
            </a:r>
            <a:r>
              <a:rPr lang="en-GB" dirty="0" err="1"/>
              <a:t>en</a:t>
            </a:r>
            <a:r>
              <a:rPr lang="en-GB" dirty="0"/>
              <a:t> impression 3D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31</a:t>
            </a:fld>
            <a:endParaRPr lang="fr-FR" dirty="0"/>
          </a:p>
        </p:txBody>
      </p:sp>
    </p:spTree>
    <p:extLst>
      <p:ext uri="{BB962C8B-B14F-4D97-AF65-F5344CB8AC3E}">
        <p14:creationId xmlns:p14="http://schemas.microsoft.com/office/powerpoint/2010/main" val="4657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Mais le boss final,</a:t>
            </a:r>
          </a:p>
          <a:p>
            <a:endParaRPr lang="en-GB" dirty="0"/>
          </a:p>
          <a:p>
            <a:r>
              <a:rPr lang="en-GB" dirty="0"/>
              <a:t>Le clavier </a:t>
            </a:r>
            <a:r>
              <a:rPr lang="en-GB" dirty="0" err="1"/>
              <a:t>mecanique</a:t>
            </a:r>
            <a:r>
              <a:rPr lang="en-GB" dirty="0"/>
              <a:t> custom </a:t>
            </a:r>
            <a:r>
              <a:rPr lang="en-GB" dirty="0" err="1"/>
              <a:t>ergonomique</a:t>
            </a:r>
            <a:r>
              <a:rPr lang="en-GB" dirty="0"/>
              <a:t> </a:t>
            </a:r>
            <a:r>
              <a:rPr lang="en-GB" dirty="0" err="1"/>
              <a:t>c’est</a:t>
            </a:r>
            <a:r>
              <a:rPr lang="en-GB" dirty="0"/>
              <a:t> </a:t>
            </a:r>
            <a:r>
              <a:rPr lang="fr-FR" b="0" i="0" dirty="0">
                <a:solidFill>
                  <a:srgbClr val="333333"/>
                </a:solidFill>
                <a:effectLst/>
                <a:latin typeface="Segoe UI Emoji" panose="020B0502040204020203" pitchFamily="34" charset="0"/>
              </a:rPr>
              <a:t>↩️ le </a:t>
            </a:r>
            <a:r>
              <a:rPr lang="fr-FR" b="0" i="0" dirty="0" err="1">
                <a:solidFill>
                  <a:srgbClr val="333333"/>
                </a:solidFill>
                <a:effectLst/>
                <a:latin typeface="Segoe UI Emoji" panose="020B0502040204020203" pitchFamily="34" charset="0"/>
              </a:rPr>
              <a:t>dactyl</a:t>
            </a:r>
            <a:r>
              <a:rPr lang="fr-FR" b="0" i="0" dirty="0">
                <a:solidFill>
                  <a:srgbClr val="333333"/>
                </a:solidFill>
                <a:effectLst/>
                <a:latin typeface="Segoe UI Emoji" panose="020B0502040204020203" pitchFamily="34" charset="0"/>
              </a:rPr>
              <a:t> </a:t>
            </a:r>
            <a:r>
              <a:rPr lang="fr-FR" b="0" i="0" dirty="0" err="1">
                <a:solidFill>
                  <a:srgbClr val="333333"/>
                </a:solidFill>
                <a:effectLst/>
                <a:latin typeface="Segoe UI Emoji" panose="020B0502040204020203" pitchFamily="34" charset="0"/>
              </a:rPr>
              <a:t>manuform</a:t>
            </a:r>
            <a:r>
              <a:rPr lang="fr-FR" b="0" i="0" dirty="0">
                <a:solidFill>
                  <a:srgbClr val="333333"/>
                </a:solidFill>
                <a:effectLst/>
                <a:latin typeface="Segoe UI Emoji" panose="020B0502040204020203" pitchFamily="34" charset="0"/>
              </a:rPr>
              <a:t> ↩️</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32</a:t>
            </a:fld>
            <a:endParaRPr lang="fr-FR" dirty="0"/>
          </a:p>
        </p:txBody>
      </p:sp>
    </p:spTree>
    <p:extLst>
      <p:ext uri="{BB962C8B-B14F-4D97-AF65-F5344CB8AC3E}">
        <p14:creationId xmlns:p14="http://schemas.microsoft.com/office/powerpoint/2010/main" val="838519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parle </a:t>
            </a:r>
            <a:r>
              <a:rPr lang="en-GB" dirty="0" err="1"/>
              <a:t>là</a:t>
            </a:r>
            <a:r>
              <a:rPr lang="en-GB" dirty="0"/>
              <a:t> de claviers </a:t>
            </a:r>
            <a:r>
              <a:rPr lang="en-GB" dirty="0" err="1"/>
              <a:t>parfois</a:t>
            </a:r>
            <a:r>
              <a:rPr lang="en-GB" dirty="0"/>
              <a:t> </a:t>
            </a:r>
            <a:r>
              <a:rPr lang="en-GB" dirty="0" err="1"/>
              <a:t>réalisés</a:t>
            </a:r>
            <a:r>
              <a:rPr lang="en-GB" dirty="0"/>
              <a:t> </a:t>
            </a:r>
            <a:r>
              <a:rPr lang="en-GB" dirty="0" err="1"/>
              <a:t>en</a:t>
            </a:r>
            <a:r>
              <a:rPr lang="en-GB" dirty="0"/>
              <a:t> </a:t>
            </a:r>
            <a:r>
              <a:rPr lang="en-GB" dirty="0" err="1"/>
              <a:t>prenant</a:t>
            </a:r>
            <a:r>
              <a:rPr lang="en-GB" dirty="0"/>
              <a:t> les dimensions des mains de </a:t>
            </a:r>
            <a:r>
              <a:rPr lang="en-GB" dirty="0" err="1"/>
              <a:t>l’utilisateur</a:t>
            </a:r>
            <a:endParaRPr lang="en-GB" dirty="0"/>
          </a:p>
          <a:p>
            <a:endParaRPr lang="en-GB" dirty="0"/>
          </a:p>
          <a:p>
            <a:r>
              <a:rPr lang="en-GB" dirty="0" err="1"/>
              <a:t>Bref</a:t>
            </a:r>
            <a:r>
              <a:rPr lang="en-GB" dirty="0"/>
              <a:t> tout pour </a:t>
            </a:r>
            <a:r>
              <a:rPr lang="en-GB" dirty="0" err="1"/>
              <a:t>arriver</a:t>
            </a:r>
            <a:r>
              <a:rPr lang="en-GB" dirty="0"/>
              <a:t> à la </a:t>
            </a:r>
            <a:r>
              <a:rPr lang="en-GB" dirty="0" err="1"/>
              <a:t>grande</a:t>
            </a:r>
            <a:r>
              <a:rPr lang="en-GB" dirty="0"/>
              <a:t> question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33</a:t>
            </a:fld>
            <a:endParaRPr lang="fr-FR" dirty="0"/>
          </a:p>
        </p:txBody>
      </p:sp>
    </p:spTree>
    <p:extLst>
      <p:ext uri="{BB962C8B-B14F-4D97-AF65-F5344CB8AC3E}">
        <p14:creationId xmlns:p14="http://schemas.microsoft.com/office/powerpoint/2010/main" val="2446930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moi alors ? </a:t>
            </a:r>
            <a:r>
              <a:rPr lang="fr-FR" b="0" i="0" dirty="0">
                <a:solidFill>
                  <a:srgbClr val="333333"/>
                </a:solidFill>
                <a:effectLst/>
                <a:latin typeface="Segoe UI Emoji" panose="020B0502040204020203" pitchFamily="34" charset="0"/>
              </a:rPr>
              <a:t>↩️ </a:t>
            </a:r>
            <a:r>
              <a:rPr lang="fr-FR" dirty="0"/>
              <a:t> </a:t>
            </a:r>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34</a:t>
            </a:fld>
            <a:endParaRPr lang="fr-FR" dirty="0"/>
          </a:p>
        </p:txBody>
      </p:sp>
    </p:spTree>
    <p:extLst>
      <p:ext uri="{BB962C8B-B14F-4D97-AF65-F5344CB8AC3E}">
        <p14:creationId xmlns:p14="http://schemas.microsoft.com/office/powerpoint/2010/main" val="1515927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J’ai choisi un </a:t>
            </a:r>
            <a:r>
              <a:rPr lang="fr-FR" dirty="0" err="1"/>
              <a:t>raspberry</a:t>
            </a:r>
            <a:r>
              <a:rPr lang="fr-FR" dirty="0"/>
              <a:t> pico </a:t>
            </a:r>
            <a:r>
              <a:rPr lang="fr-FR" sz="1200" dirty="0">
                <a:latin typeface="JetBrainsMono NF" panose="02010509020102050004" pitchFamily="49" charset="0"/>
              </a:rPr>
              <a:t>avec un processeur ARM Cortex Dual-</a:t>
            </a:r>
            <a:r>
              <a:rPr lang="fr-FR" sz="1200" dirty="0" err="1">
                <a:latin typeface="JetBrainsMono NF" panose="02010509020102050004" pitchFamily="49" charset="0"/>
              </a:rPr>
              <a:t>Core</a:t>
            </a:r>
            <a:endParaRPr lang="fr-FR" sz="1200" dirty="0">
              <a:latin typeface="JetBrainsMono NF" panose="0201050902010205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JetBrainsMono NF" panose="02010509020102050004" pitchFamily="49" charset="0"/>
              </a:rPr>
              <a:t>Il propose 26 ports entrée/sortie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JetBrainsMono NF" panose="02010509020102050004" pitchFamily="49" charset="0"/>
              </a:rPr>
              <a:t>Et surtout une très grande simplicité de programmation en C++, Python ou avec des </a:t>
            </a:r>
            <a:r>
              <a:rPr lang="fr-FR" sz="1200" dirty="0" err="1">
                <a:latin typeface="JetBrainsMono NF" panose="02010509020102050004" pitchFamily="49" charset="0"/>
              </a:rPr>
              <a:t>firmwares</a:t>
            </a:r>
            <a:r>
              <a:rPr lang="fr-FR" sz="1200" dirty="0">
                <a:latin typeface="JetBrainsMono NF" panose="02010509020102050004" pitchFamily="49" charset="0"/>
              </a:rPr>
              <a:t> </a:t>
            </a:r>
            <a:r>
              <a:rPr lang="fr-FR" sz="1200" dirty="0" err="1">
                <a:latin typeface="JetBrainsMono NF" panose="02010509020102050004" pitchFamily="49" charset="0"/>
              </a:rPr>
              <a:t>parametrables</a:t>
            </a:r>
            <a:r>
              <a:rPr lang="fr-FR" b="0" i="0" dirty="0">
                <a:solidFill>
                  <a:srgbClr val="333333"/>
                </a:solidFill>
                <a:effectLst/>
                <a:latin typeface="Segoe UI Emoji" panose="020B0502040204020203" pitchFamily="34" charset="0"/>
              </a:rPr>
              <a:t>↩️ </a:t>
            </a:r>
            <a:endParaRPr lang="fr-FR" sz="1200" dirty="0">
              <a:latin typeface="JetBrainsMono NF" panose="020105090201020500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35</a:t>
            </a:fld>
            <a:endParaRPr lang="fr-FR" dirty="0"/>
          </a:p>
        </p:txBody>
      </p:sp>
    </p:spTree>
    <p:extLst>
      <p:ext uri="{BB962C8B-B14F-4D97-AF65-F5344CB8AC3E}">
        <p14:creationId xmlns:p14="http://schemas.microsoft.com/office/powerpoint/2010/main" val="1930267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choisi de concevoir un circuit imprimé maison avec </a:t>
            </a:r>
            <a:r>
              <a:rPr lang="fr-FR" dirty="0" err="1"/>
              <a:t>Kicad</a:t>
            </a:r>
            <a:r>
              <a:rPr lang="fr-FR" dirty="0"/>
              <a:t>, un outil de conception open source utilisable aussi à partir de scripts Python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36</a:t>
            </a:fld>
            <a:endParaRPr lang="fr-FR" dirty="0"/>
          </a:p>
        </p:txBody>
      </p:sp>
    </p:spTree>
    <p:extLst>
      <p:ext uri="{BB962C8B-B14F-4D97-AF65-F5344CB8AC3E}">
        <p14:creationId xmlns:p14="http://schemas.microsoft.com/office/powerpoint/2010/main" val="2575695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a:t>
            </a:r>
            <a:r>
              <a:rPr lang="fr-FR" dirty="0" err="1"/>
              <a:t>firmware</a:t>
            </a:r>
            <a:r>
              <a:rPr lang="fr-FR" dirty="0"/>
              <a:t> j’ai utilisé QMK, qui est écrit en C++ et est lui aussi en open source</a:t>
            </a:r>
            <a:br>
              <a:rPr lang="fr-FR" dirty="0"/>
            </a:br>
            <a:r>
              <a:rPr lang="fr-FR" dirty="0"/>
              <a:t>C’est lui qui va piloter le </a:t>
            </a:r>
            <a:r>
              <a:rPr lang="fr-FR" dirty="0" err="1"/>
              <a:t>microcontroleur</a:t>
            </a:r>
            <a:r>
              <a:rPr lang="fr-FR" dirty="0"/>
              <a:t> et définir le mapping du clavier et ses 83 touches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37</a:t>
            </a:fld>
            <a:endParaRPr lang="fr-FR" dirty="0"/>
          </a:p>
        </p:txBody>
      </p:sp>
    </p:spTree>
    <p:extLst>
      <p:ext uri="{BB962C8B-B14F-4D97-AF65-F5344CB8AC3E}">
        <p14:creationId xmlns:p14="http://schemas.microsoft.com/office/powerpoint/2010/main" val="3788416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résultat c’est le Kanagawa un clavier au format 75% avec un écran Oled, un encodeur rotatif pour gérer le volume de l’ordinateur et une barre d’espace éclaté en deux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38</a:t>
            </a:fld>
            <a:endParaRPr lang="fr-FR" dirty="0"/>
          </a:p>
        </p:txBody>
      </p:sp>
    </p:spTree>
    <p:extLst>
      <p:ext uri="{BB962C8B-B14F-4D97-AF65-F5344CB8AC3E}">
        <p14:creationId xmlns:p14="http://schemas.microsoft.com/office/powerpoint/2010/main" val="744053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Voilà, merci de votre écoute.</a:t>
            </a:r>
          </a:p>
          <a:p>
            <a:endParaRPr lang="fr-FR" dirty="0"/>
          </a:p>
          <a:p>
            <a:r>
              <a:rPr lang="fr-FR" dirty="0"/>
              <a:t>Si vous le voulez il y a un article qui reprend le contenu de la présentation (et un peu plus) disponible en suivant ce QR code</a:t>
            </a:r>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39</a:t>
            </a:fld>
            <a:endParaRPr lang="fr-FR" dirty="0"/>
          </a:p>
        </p:txBody>
      </p:sp>
    </p:spTree>
    <p:extLst>
      <p:ext uri="{BB962C8B-B14F-4D97-AF65-F5344CB8AC3E}">
        <p14:creationId xmlns:p14="http://schemas.microsoft.com/office/powerpoint/2010/main" val="184660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Un clavier c’est une interface humain-machine qui permet de saisir des caractères avec une ou plusieurs touches</a:t>
            </a:r>
          </a:p>
          <a:p>
            <a:endParaRPr lang="fr-FR" dirty="0"/>
          </a:p>
          <a:p>
            <a:r>
              <a:rPr lang="fr-FR" b="0" i="0" dirty="0">
                <a:solidFill>
                  <a:srgbClr val="333333"/>
                </a:solidFill>
                <a:effectLst/>
                <a:latin typeface="Segoe UI Emoji" panose="020B0502040204020203" pitchFamily="34" charset="0"/>
              </a:rPr>
              <a:t>↩️</a:t>
            </a:r>
            <a:r>
              <a:rPr lang="fr-FR" dirty="0"/>
              <a:t>Le premier brevet pour une telle machine date de 1714 en Angleterre </a:t>
            </a:r>
          </a:p>
          <a:p>
            <a:endParaRPr lang="fr-FR" dirty="0"/>
          </a:p>
          <a:p>
            <a:r>
              <a:rPr lang="fr-FR" b="0" i="0" dirty="0">
                <a:solidFill>
                  <a:srgbClr val="333333"/>
                </a:solidFill>
                <a:effectLst/>
                <a:latin typeface="Segoe UI Emoji" panose="020B0502040204020203" pitchFamily="34" charset="0"/>
              </a:rPr>
              <a:t>↩️ </a:t>
            </a:r>
            <a:r>
              <a:rPr lang="fr-FR" dirty="0"/>
              <a:t>Au 18/19eme siècles les machines à écrire se perfectionnent et se démocratisent</a:t>
            </a:r>
          </a:p>
          <a:p>
            <a:endParaRPr lang="fr-FR" dirty="0"/>
          </a:p>
          <a:p>
            <a:r>
              <a:rPr lang="fr-FR" b="0" i="0" dirty="0">
                <a:solidFill>
                  <a:srgbClr val="333333"/>
                </a:solidFill>
                <a:effectLst/>
                <a:latin typeface="Segoe UI Emoji" panose="020B0502040204020203" pitchFamily="34" charset="0"/>
              </a:rPr>
              <a:t>↩️ </a:t>
            </a:r>
            <a:r>
              <a:rPr lang="fr-FR" dirty="0"/>
              <a:t>Dans les années 60 les systèmes d’exploitation sont en ligne de commande, les ordinateurs s’équipent donc de claviers</a:t>
            </a:r>
          </a:p>
          <a:p>
            <a:endParaRPr lang="fr-FR" dirty="0"/>
          </a:p>
          <a:p>
            <a:r>
              <a:rPr lang="fr-FR" b="0" i="0" dirty="0">
                <a:solidFill>
                  <a:srgbClr val="333333"/>
                </a:solidFill>
                <a:effectLst/>
                <a:latin typeface="Segoe UI Emoji" panose="020B0502040204020203" pitchFamily="34" charset="0"/>
              </a:rPr>
              <a:t>↩️ </a:t>
            </a:r>
            <a:r>
              <a:rPr lang="fr-FR" dirty="0"/>
              <a:t>Fin des années 70, les claviers sont « localisés » par les constructeurs en fonction des langues</a:t>
            </a:r>
          </a:p>
          <a:p>
            <a:endParaRPr lang="fr-FR" dirty="0"/>
          </a:p>
          <a:p>
            <a:r>
              <a:rPr lang="fr-FR" b="0" i="0" dirty="0">
                <a:solidFill>
                  <a:srgbClr val="333333"/>
                </a:solidFill>
                <a:effectLst/>
                <a:latin typeface="Segoe UI Emoji" panose="020B0502040204020203" pitchFamily="34" charset="0"/>
              </a:rPr>
              <a:t>↩️ Dans les a</a:t>
            </a:r>
            <a:r>
              <a:rPr lang="fr-FR" dirty="0"/>
              <a:t>nnées 80 c’est l’air du Personnal Computer et on retrouve des claviers partout (même sur le minitel)</a:t>
            </a:r>
            <a:br>
              <a:rPr lang="fr-FR" dirty="0"/>
            </a:br>
            <a:br>
              <a:rPr lang="fr-FR" dirty="0"/>
            </a:br>
            <a:r>
              <a:rPr lang="fr-FR" dirty="0"/>
              <a:t>Mais pour ceux qui auraient oublié à quoi ça ressemble un clavier ? </a:t>
            </a:r>
            <a:r>
              <a:rPr lang="fr-FR" b="0" i="0" dirty="0">
                <a:solidFill>
                  <a:srgbClr val="333333"/>
                </a:solidFill>
                <a:effectLst/>
                <a:latin typeface="Segoe UI Emoji" panose="020B0502040204020203" pitchFamily="34" charset="0"/>
              </a:rP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4</a:t>
            </a:fld>
            <a:endParaRPr lang="fr-FR" dirty="0"/>
          </a:p>
        </p:txBody>
      </p:sp>
    </p:spTree>
    <p:extLst>
      <p:ext uri="{BB962C8B-B14F-4D97-AF65-F5344CB8AC3E}">
        <p14:creationId xmlns:p14="http://schemas.microsoft.com/office/powerpoint/2010/main" val="429475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ça, un rectangle avec plein d’interrupteurs sur lesquels on appuie</a:t>
            </a:r>
          </a:p>
          <a:p>
            <a:endParaRPr lang="fr-FR" dirty="0"/>
          </a:p>
          <a:p>
            <a:r>
              <a:rPr lang="fr-FR" dirty="0"/>
              <a:t>On trouve principalement deux façons de disposer les touches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Le format </a:t>
            </a:r>
            <a:r>
              <a:rPr lang="fr-FR" b="0" dirty="0" err="1">
                <a:solidFill>
                  <a:srgbClr val="D4D4D4"/>
                </a:solidFill>
                <a:effectLst/>
                <a:latin typeface="JetBrainsMono NF" pitchFamily="1" charset="0"/>
              </a:rPr>
              <a:t>Ansi</a:t>
            </a:r>
            <a:r>
              <a:rPr lang="fr-FR" b="0" dirty="0">
                <a:solidFill>
                  <a:srgbClr val="D4D4D4"/>
                </a:solidFill>
                <a:effectLst/>
                <a:latin typeface="JetBrainsMono NF" pitchFamily="1" charset="0"/>
              </a:rPr>
              <a:t> utilisée principalement aux Etats-Unis avec 101 ou104 touches </a:t>
            </a:r>
            <a:r>
              <a:rPr lang="fr-FR" dirty="0"/>
              <a:t> </a:t>
            </a:r>
            <a:r>
              <a:rPr lang="fr-FR" b="0" i="0" dirty="0">
                <a:solidFill>
                  <a:srgbClr val="333333"/>
                </a:solidFill>
                <a:effectLst/>
                <a:latin typeface="Segoe UI Emoji" panose="020B0502040204020203" pitchFamily="34" charset="0"/>
              </a:rPr>
              <a:t>↩️ </a:t>
            </a:r>
            <a:r>
              <a:rPr lang="fr-FR" b="0" dirty="0">
                <a:solidFill>
                  <a:srgbClr val="D4D4D4"/>
                </a:solidFill>
                <a:effectLst/>
                <a:latin typeface="JetBrainsMono NF" pitchFamily="1" charset="0"/>
              </a:rPr>
              <a:t>(avec la norme ANSI-INCITS 154-1988)</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JetBrainsMono NF" pitchFamily="1"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Et le format Iso que vous connaissez bien puisque c’est celui de nos claviers Azerty avec 102 ou 105 touches, et c’est d’ailleurs une norme française initiée par l’AFNOR en 1984 (avec la norme </a:t>
            </a:r>
            <a:r>
              <a:rPr lang="fr-FR" b="0" dirty="0">
                <a:solidFill>
                  <a:srgbClr val="CE9178"/>
                </a:solidFill>
                <a:effectLst/>
                <a:latin typeface="JetBrainsMono NF" pitchFamily="1" charset="0"/>
              </a:rPr>
              <a:t>ISO/IEC 9995-2</a:t>
            </a:r>
            <a:r>
              <a:rPr lang="fr-FR" b="0" dirty="0">
                <a:solidFill>
                  <a:srgbClr val="D4D4D4"/>
                </a:solidFill>
                <a:effectLst/>
                <a:latin typeface="JetBrainsMono NF" pitchFamily="1"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JetBrainsMono NF" pitchFamily="1"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JetBrainsMono NF" pitchFamily="1" charset="0"/>
              </a:rPr>
              <a:t>Et pour ceux qui auraient compté les touches, oui il manque les touches de fonction et le pavé numérique mais pour illustrer les différences physiques entre les deux formats.</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b="0" dirty="0">
                <a:solidFill>
                  <a:srgbClr val="D4D4D4"/>
                </a:solidFill>
                <a:effectLst/>
                <a:latin typeface="JetBrainsMono NF" pitchFamily="1" charset="0"/>
              </a:rPr>
            </a:br>
            <a:r>
              <a:rPr lang="fr-FR" b="0" dirty="0">
                <a:solidFill>
                  <a:srgbClr val="D4D4D4"/>
                </a:solidFill>
                <a:effectLst/>
                <a:latin typeface="JetBrainsMono NF" pitchFamily="1" charset="0"/>
              </a:rPr>
              <a:t>Bref avec la norme vient forcément les exceptions et on trouve une grande diversité dans la forme </a:t>
            </a:r>
            <a:r>
              <a:rPr lang="fr-FR" dirty="0"/>
              <a:t> </a:t>
            </a:r>
            <a:r>
              <a:rPr lang="fr-FR" b="0" i="0" dirty="0">
                <a:solidFill>
                  <a:srgbClr val="333333"/>
                </a:solidFill>
                <a:effectLst/>
                <a:latin typeface="Segoe UI Emoji" panose="020B0502040204020203" pitchFamily="34" charset="0"/>
              </a:rPr>
              <a:t>↩️ </a:t>
            </a:r>
            <a:endParaRPr lang="fr-FR" b="0" dirty="0">
              <a:solidFill>
                <a:srgbClr val="D4D4D4"/>
              </a:solidFill>
              <a:effectLst/>
              <a:latin typeface="JetBrainsMono NF" pitchFamily="1" charset="0"/>
            </a:endParaRPr>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5</a:t>
            </a:fld>
            <a:endParaRPr lang="fr-FR" dirty="0"/>
          </a:p>
        </p:txBody>
      </p:sp>
    </p:spTree>
    <p:extLst>
      <p:ext uri="{BB962C8B-B14F-4D97-AF65-F5344CB8AC3E}">
        <p14:creationId xmlns:p14="http://schemas.microsoft.com/office/powerpoint/2010/main" val="121358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Là en général je perds les ¾ de l’auditoire donc on va simplifier un peu</a:t>
            </a:r>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6</a:t>
            </a:fld>
            <a:endParaRPr lang="fr-FR" dirty="0"/>
          </a:p>
        </p:txBody>
      </p:sp>
    </p:spTree>
    <p:extLst>
      <p:ext uri="{BB962C8B-B14F-4D97-AF65-F5344CB8AC3E}">
        <p14:creationId xmlns:p14="http://schemas.microsoft.com/office/powerpoint/2010/main" val="59953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 ici les 5 formats de clavier les plus courants</a:t>
            </a:r>
          </a:p>
          <a:p>
            <a:endParaRPr lang="fr-FR" dirty="0"/>
          </a:p>
          <a:p>
            <a:r>
              <a:rPr lang="fr-FR" dirty="0"/>
              <a:t>Le 100%, le classique avec un pavé numérique et toutes les touches qu’on n'utilise jamais (qui sait à quoi sert vraiment le Scroll Lock)</a:t>
            </a:r>
          </a:p>
          <a:p>
            <a:endParaRPr lang="fr-FR" dirty="0"/>
          </a:p>
          <a:p>
            <a:r>
              <a:rPr lang="fr-FR" dirty="0"/>
              <a:t>Le 80% ou TKL pour ten key less, pas compliqué on prend un 100% et on retire juste le pavé numérique</a:t>
            </a:r>
          </a:p>
          <a:p>
            <a:endParaRPr lang="fr-FR" dirty="0"/>
          </a:p>
          <a:p>
            <a:r>
              <a:rPr lang="fr-FR" dirty="0"/>
              <a:t>Le 75% là on commence à changer des choses, certaines touches n’ont plus la même taille et on supprime quelques touches inutiles pour un format plus compact; c’est plus ou moins le format des claviers d’ordinateurs portables</a:t>
            </a:r>
          </a:p>
          <a:p>
            <a:endParaRPr lang="fr-FR" dirty="0"/>
          </a:p>
          <a:p>
            <a:r>
              <a:rPr lang="fr-FR" dirty="0"/>
              <a:t>Le 60% on retire les touches de fonctions et les flèches</a:t>
            </a:r>
          </a:p>
          <a:p>
            <a:endParaRPr lang="fr-FR" dirty="0"/>
          </a:p>
          <a:p>
            <a:r>
              <a:rPr lang="fr-FR" dirty="0"/>
              <a:t>Le 40% et on est ici clairement dans une approche minimaliste, il n’y a plus que les lettres et les quelques « modifiers » (ctrl, alt, caps…)</a:t>
            </a:r>
          </a:p>
          <a:p>
            <a:endParaRPr lang="fr-FR" dirty="0"/>
          </a:p>
          <a:p>
            <a:r>
              <a:rPr lang="fr-FR" dirty="0"/>
              <a:t>Enfin bon je vous montre des dessins sympas mais en vrai il se passe quoi quand on appuie sur une touche </a:t>
            </a:r>
            <a:r>
              <a:rPr lang="fr-FR" b="0" i="0" dirty="0">
                <a:solidFill>
                  <a:srgbClr val="333333"/>
                </a:solidFill>
                <a:effectLst/>
                <a:latin typeface="Segoe UI Emoji" panose="020B0502040204020203" pitchFamily="34" charset="0"/>
              </a:rPr>
              <a:t>↩️ </a:t>
            </a:r>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7</a:t>
            </a:fld>
            <a:endParaRPr lang="fr-FR" dirty="0"/>
          </a:p>
        </p:txBody>
      </p:sp>
    </p:spTree>
    <p:extLst>
      <p:ext uri="{BB962C8B-B14F-4D97-AF65-F5344CB8AC3E}">
        <p14:creationId xmlns:p14="http://schemas.microsoft.com/office/powerpoint/2010/main" val="147250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bien pour les claviers mécaniques c’est là que l’interrupteur entre en scène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Ici vous pouvez voir les trois types de switch mécaniques courants qui proposent chacun une sensation de frappe différente (et un son agréable dans l’open </a:t>
            </a:r>
            <a:r>
              <a:rPr lang="fr-FR" dirty="0" err="1"/>
              <a:t>space</a:t>
            </a:r>
            <a:r>
              <a:rPr lang="fr-FR" dirty="0"/>
              <a:t>)</a:t>
            </a:r>
          </a:p>
          <a:p>
            <a:endParaRPr lang="fr-FR" dirty="0"/>
          </a:p>
          <a:p>
            <a:r>
              <a:rPr lang="fr-FR" dirty="0"/>
              <a:t>Ce n’est pas bien compliqué, quand on appuie dessus le mouvement vertical est transformé en signal électrique  </a:t>
            </a:r>
            <a:r>
              <a:rPr lang="fr-FR" b="0" i="0" dirty="0">
                <a:solidFill>
                  <a:srgbClr val="333333"/>
                </a:solidFill>
                <a:effectLst/>
                <a:latin typeface="Segoe UI Emoji" panose="020B0502040204020203" pitchFamily="34" charset="0"/>
              </a:rP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pPr/>
              <a:t>8</a:t>
            </a:fld>
            <a:endParaRPr lang="fr-FR" dirty="0"/>
          </a:p>
        </p:txBody>
      </p:sp>
    </p:spTree>
    <p:extLst>
      <p:ext uri="{BB962C8B-B14F-4D97-AF65-F5344CB8AC3E}">
        <p14:creationId xmlns:p14="http://schemas.microsoft.com/office/powerpoint/2010/main" val="238764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Mais </a:t>
            </a:r>
            <a:r>
              <a:rPr lang="en-GB" dirty="0" err="1"/>
              <a:t>si</a:t>
            </a:r>
            <a:r>
              <a:rPr lang="en-GB" dirty="0"/>
              <a:t> on </a:t>
            </a:r>
            <a:r>
              <a:rPr lang="en-GB" dirty="0" err="1"/>
              <a:t>peut</a:t>
            </a:r>
            <a:r>
              <a:rPr lang="en-GB" dirty="0"/>
              <a:t> </a:t>
            </a:r>
            <a:r>
              <a:rPr lang="en-GB" dirty="0" err="1"/>
              <a:t>mettre</a:t>
            </a:r>
            <a:r>
              <a:rPr lang="en-GB" dirty="0"/>
              <a:t> </a:t>
            </a:r>
            <a:r>
              <a:rPr lang="en-GB" dirty="0" err="1"/>
              <a:t>une</a:t>
            </a:r>
            <a:r>
              <a:rPr lang="en-GB" dirty="0"/>
              <a:t> </a:t>
            </a:r>
            <a:r>
              <a:rPr lang="en-GB" dirty="0" err="1"/>
              <a:t>centaine</a:t>
            </a:r>
            <a:r>
              <a:rPr lang="en-GB" dirty="0"/>
              <a:t> de touches sur un clavier, </a:t>
            </a:r>
            <a:r>
              <a:rPr lang="en-GB" dirty="0" err="1"/>
              <a:t>c’est</a:t>
            </a:r>
            <a:r>
              <a:rPr lang="en-GB" dirty="0"/>
              <a:t> plus </a:t>
            </a:r>
            <a:r>
              <a:rPr lang="en-GB" dirty="0" err="1"/>
              <a:t>compliqué</a:t>
            </a:r>
            <a:r>
              <a:rPr lang="en-GB" dirty="0"/>
              <a:t> de </a:t>
            </a:r>
            <a:r>
              <a:rPr lang="en-GB" dirty="0" err="1"/>
              <a:t>mettre</a:t>
            </a:r>
            <a:r>
              <a:rPr lang="en-GB" dirty="0"/>
              <a:t> </a:t>
            </a:r>
            <a:r>
              <a:rPr lang="en-GB" dirty="0" err="1"/>
              <a:t>une</a:t>
            </a:r>
            <a:r>
              <a:rPr lang="en-GB" dirty="0"/>
              <a:t> </a:t>
            </a:r>
            <a:r>
              <a:rPr lang="en-GB" dirty="0" err="1"/>
              <a:t>centaine</a:t>
            </a:r>
            <a:r>
              <a:rPr lang="en-GB" dirty="0"/>
              <a:t> de </a:t>
            </a:r>
            <a:r>
              <a:rPr lang="en-GB" dirty="0" err="1"/>
              <a:t>fils</a:t>
            </a:r>
            <a:r>
              <a:rPr lang="en-GB" dirty="0"/>
              <a:t> </a:t>
            </a:r>
            <a:r>
              <a:rPr lang="en-GB" dirty="0" err="1"/>
              <a:t>électriques</a:t>
            </a:r>
            <a:r>
              <a:rPr lang="en-GB" dirty="0"/>
              <a:t> dans un cable.</a:t>
            </a:r>
          </a:p>
          <a:p>
            <a:endParaRPr lang="en-GB" dirty="0"/>
          </a:p>
          <a:p>
            <a:r>
              <a:rPr lang="en-GB" dirty="0"/>
              <a:t>On </a:t>
            </a:r>
            <a:r>
              <a:rPr lang="en-GB" dirty="0" err="1"/>
              <a:t>va</a:t>
            </a:r>
            <a:r>
              <a:rPr lang="en-GB" dirty="0"/>
              <a:t> </a:t>
            </a:r>
            <a:r>
              <a:rPr lang="en-GB" dirty="0" err="1"/>
              <a:t>donc</a:t>
            </a:r>
            <a:r>
              <a:rPr lang="en-GB" dirty="0"/>
              <a:t> utiliser </a:t>
            </a:r>
            <a:r>
              <a:rPr lang="en-GB" dirty="0" err="1"/>
              <a:t>une</a:t>
            </a:r>
            <a:r>
              <a:rPr lang="fr-FR" dirty="0"/>
              <a:t> matrice pour agencer les </a:t>
            </a:r>
            <a:r>
              <a:rPr lang="fr-FR" dirty="0" err="1"/>
              <a:t>interupteurs</a:t>
            </a:r>
            <a:r>
              <a:rPr lang="fr-FR" dirty="0"/>
              <a:t> en lignes et en colonnes.</a:t>
            </a:r>
          </a:p>
          <a:p>
            <a:endParaRPr lang="fr-FR" dirty="0"/>
          </a:p>
          <a:p>
            <a:r>
              <a:rPr lang="fr-FR" dirty="0"/>
              <a:t>Et pour ceux qui se souviennent de leurs cours d'électronique vous aurez anticipé un problème, le courant électrique pourrait remonter d'une ligne à une autre si deux touches sont pressées en même temps</a:t>
            </a:r>
          </a:p>
          <a:p>
            <a:endParaRPr lang="fr-FR" dirty="0"/>
          </a:p>
          <a:p>
            <a:r>
              <a:rPr lang="fr-FR" dirty="0"/>
              <a:t>C’est pour ça qu’on ajoute des diodes qui vont bloquer le courant pour qu’il ne circule que dans une seule direction </a:t>
            </a:r>
            <a:r>
              <a:rPr lang="fr-FR" b="0" i="0" dirty="0">
                <a:solidFill>
                  <a:srgbClr val="333333"/>
                </a:solidFill>
                <a:effectLst/>
                <a:latin typeface="Segoe UI Emoj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20F53F6-2F96-4B0F-AEEC-08BDF6D0FFC3}" type="slidenum">
              <a:rPr lang="fr-FR" smtClean="0"/>
              <a:pPr/>
              <a:t>9</a:t>
            </a:fld>
            <a:endParaRPr lang="fr-FR" dirty="0"/>
          </a:p>
        </p:txBody>
      </p:sp>
    </p:spTree>
    <p:extLst>
      <p:ext uri="{BB962C8B-B14F-4D97-AF65-F5344CB8AC3E}">
        <p14:creationId xmlns:p14="http://schemas.microsoft.com/office/powerpoint/2010/main" val="1684361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fr-FR"/>
              <a:t>Modifiez le style du titre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01244530-9520-4038-AD4A-275323C9566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83706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B02DC20B-2D2E-4554-8BD5-1600DA90FCFF}"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13283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AA1249CA-B4DD-4B7A-B000-7915436400D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466168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latin typeface="JetBrainsMono NF" panose="02010509020102050004" pitchFamily="49" charset="0"/>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latin typeface="JetBrainsMono NF" panose="02010509020102050004" pitchFamily="49" charset="0"/>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pPr rtl="0"/>
            <a:fld id="{FBDE1632-7D3B-4784-A7BD-02C585E27FA4}"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950118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7627509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latin typeface="JetBrainsMono NF" panose="02010509020102050004" pitchFamily="49" charset="0"/>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latin typeface="JetBrainsMono NF" panose="02010509020102050004" pitchFamily="49" charset="0"/>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fr-FR"/>
              <a:t>Modifiez le style du titre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65193718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7F5F511C-8175-4F06-9D4B-D5167886D212}"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5126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7410857A-8C42-4183-B1AF-4CAA94F03C6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377330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128FA9ED-4B5A-42FF-B0BC-382EBC9B1C1D}"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4245213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01244530-9520-4038-AD4A-275323C9566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814916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58D87FA1-3065-473A-8C6D-BD524B93E20B}"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72949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58D87FA1-3065-473A-8C6D-BD524B93E20B}"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750696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fr-FR"/>
              <a:t>Modifiez le style du titre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0180105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fr-FR"/>
              <a:t>Modifiez le style du titre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BD94313F-D11D-4048-B942-D60757387B0A}"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218507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913795" y="2912232"/>
            <a:ext cx="5107208"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912232"/>
            <a:ext cx="5095357"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302A9F13-22CC-44F3-A7DD-2E861518B1C3}" type="datetime1">
              <a:rPr lang="fr-FR" noProof="0" smtClean="0"/>
              <a:t>22/06/2024</a:t>
            </a:fld>
            <a:endParaRPr lang="fr-FR" noProof="0" dirty="0"/>
          </a:p>
        </p:txBody>
      </p:sp>
      <p:sp>
        <p:nvSpPr>
          <p:cNvPr id="8" name="Footer Placeholder 7"/>
          <p:cNvSpPr>
            <a:spLocks noGrp="1"/>
          </p:cNvSpPr>
          <p:nvPr>
            <p:ph type="ftr" sz="quarter" idx="11"/>
          </p:nvPr>
        </p:nvSpPr>
        <p:spPr/>
        <p:txBody>
          <a:bodyPr/>
          <a:lstStyle/>
          <a:p>
            <a:pPr rtl="0"/>
            <a:endParaRPr lang="fr-FR" noProof="0" dirty="0"/>
          </a:p>
        </p:txBody>
      </p:sp>
      <p:sp>
        <p:nvSpPr>
          <p:cNvPr id="9" name="Slide Number Placeholder 8"/>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500099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31963126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E0D951E-4419-4E5D-B45E-8FA435E9147A}" type="datetime1">
              <a:rPr lang="fr-FR" noProof="0" smtClean="0"/>
              <a:t>22/06/2024</a:t>
            </a:fld>
            <a:endParaRPr lang="fr-FR" noProof="0" dirty="0"/>
          </a:p>
        </p:txBody>
      </p:sp>
      <p:sp>
        <p:nvSpPr>
          <p:cNvPr id="3" name="Footer Placeholder 2"/>
          <p:cNvSpPr>
            <a:spLocks noGrp="1"/>
          </p:cNvSpPr>
          <p:nvPr>
            <p:ph type="ftr" sz="quarter" idx="11"/>
          </p:nvPr>
        </p:nvSpPr>
        <p:spPr/>
        <p:txBody>
          <a:bodyPr/>
          <a:lstStyle/>
          <a:p>
            <a:pPr rtl="0"/>
            <a:endParaRPr lang="fr-FR" noProof="0" dirty="0"/>
          </a:p>
        </p:txBody>
      </p:sp>
      <p:sp>
        <p:nvSpPr>
          <p:cNvPr id="4" name="Slide Number Placeholder 3"/>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904923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fr-FR" dirty="0"/>
              <a:t>Modifiez le style du titre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539E9978-7101-49DF-83D7-B0D59009C23A}"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428695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3F385A8F-0A99-4733-876D-8CD0875F0122}"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4062648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B02DC20B-2D2E-4554-8BD5-1600DA90FCFF}"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4261504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85363465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latin typeface="JetBrainsMono NF" panose="02010509020102050004" pitchFamily="49" charset="0"/>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latin typeface="JetBrainsMono NF" panose="02010509020102050004" pitchFamily="49" charset="0"/>
              </a:rPr>
              <a:t>”</a:t>
            </a:r>
          </a:p>
        </p:txBody>
      </p:sp>
    </p:spTree>
    <p:extLst>
      <p:ext uri="{BB962C8B-B14F-4D97-AF65-F5344CB8AC3E}">
        <p14:creationId xmlns:p14="http://schemas.microsoft.com/office/powerpoint/2010/main" val="15826197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fr-FR"/>
              <a:t>Modifiez le style du titre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436924449"/>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54589501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fr-FR"/>
              <a:t>Modifiez le style du titre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69691025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32332640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7410857A-8C42-4183-B1AF-4CAA94F03C68}"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812673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128FA9ED-4B5A-42FF-B0BC-382EBC9B1C1D}" type="datetime1">
              <a:rPr lang="fr-FR" noProof="0" smtClean="0"/>
              <a:t>22/06/2024</a:t>
            </a:fld>
            <a:endParaRPr lang="fr-FR" noProof="0" dirty="0"/>
          </a:p>
        </p:txBody>
      </p:sp>
      <p:sp>
        <p:nvSpPr>
          <p:cNvPr id="5" name="Footer Placeholder 4"/>
          <p:cNvSpPr>
            <a:spLocks noGrp="1"/>
          </p:cNvSpPr>
          <p:nvPr>
            <p:ph type="ftr" sz="quarter" idx="11"/>
          </p:nvPr>
        </p:nvSpPr>
        <p:spPr/>
        <p:txBody>
          <a:bodyPr/>
          <a:lstStyle/>
          <a:p>
            <a:pPr rtl="0"/>
            <a:endParaRPr lang="fr-FR" noProof="0" dirty="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6580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BD94313F-D11D-4048-B942-D60757387B0A}"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87242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302A9F13-22CC-44F3-A7DD-2E861518B1C3}" type="datetime1">
              <a:rPr lang="fr-FR" noProof="0" smtClean="0"/>
              <a:t>22/06/2024</a:t>
            </a:fld>
            <a:endParaRPr lang="fr-FR" noProof="0" dirty="0"/>
          </a:p>
        </p:txBody>
      </p:sp>
      <p:sp>
        <p:nvSpPr>
          <p:cNvPr id="8" name="Footer Placeholder 7"/>
          <p:cNvSpPr>
            <a:spLocks noGrp="1"/>
          </p:cNvSpPr>
          <p:nvPr>
            <p:ph type="ftr" sz="quarter" idx="11"/>
          </p:nvPr>
        </p:nvSpPr>
        <p:spPr/>
        <p:txBody>
          <a:bodyPr/>
          <a:lstStyle/>
          <a:p>
            <a:pPr rtl="0"/>
            <a:endParaRPr lang="fr-FR" noProof="0" dirty="0"/>
          </a:p>
        </p:txBody>
      </p:sp>
      <p:sp>
        <p:nvSpPr>
          <p:cNvPr id="9" name="Slide Number Placeholder 8"/>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1657849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6395413A-BE8C-4DCE-B8F5-849924695E60}" type="datetime1">
              <a:rPr lang="fr-FR" noProof="0" smtClean="0"/>
              <a:t>22/06/2024</a:t>
            </a:fld>
            <a:endParaRPr lang="fr-FR" noProof="0" dirty="0"/>
          </a:p>
        </p:txBody>
      </p:sp>
      <p:sp>
        <p:nvSpPr>
          <p:cNvPr id="4" name="Footer Placeholder 3"/>
          <p:cNvSpPr>
            <a:spLocks noGrp="1"/>
          </p:cNvSpPr>
          <p:nvPr>
            <p:ph type="ftr" sz="quarter" idx="11"/>
          </p:nvPr>
        </p:nvSpPr>
        <p:spPr/>
        <p:txBody>
          <a:bodyPr/>
          <a:lstStyle/>
          <a:p>
            <a:pPr rtl="0"/>
            <a:endParaRPr lang="fr-FR" noProof="0" dirty="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9542867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E0D951E-4419-4E5D-B45E-8FA435E9147A}" type="datetime1">
              <a:rPr lang="fr-FR" noProof="0" smtClean="0"/>
              <a:t>22/06/2024</a:t>
            </a:fld>
            <a:endParaRPr lang="fr-FR" noProof="0" dirty="0"/>
          </a:p>
        </p:txBody>
      </p:sp>
      <p:sp>
        <p:nvSpPr>
          <p:cNvPr id="3" name="Footer Placeholder 2"/>
          <p:cNvSpPr>
            <a:spLocks noGrp="1"/>
          </p:cNvSpPr>
          <p:nvPr>
            <p:ph type="ftr" sz="quarter" idx="11"/>
          </p:nvPr>
        </p:nvSpPr>
        <p:spPr/>
        <p:txBody>
          <a:bodyPr/>
          <a:lstStyle/>
          <a:p>
            <a:pPr rtl="0"/>
            <a:endParaRPr lang="fr-FR" noProof="0" dirty="0"/>
          </a:p>
        </p:txBody>
      </p:sp>
      <p:sp>
        <p:nvSpPr>
          <p:cNvPr id="4" name="Slide Number Placeholder 3"/>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629812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539E9978-7101-49DF-83D7-B0D59009C23A}" type="datetime1">
              <a:rPr lang="fr-FR" noProof="0" smtClean="0"/>
              <a:t>22/06/2024</a:t>
            </a:fld>
            <a:endParaRPr lang="fr-FR" noProof="0" dirty="0"/>
          </a:p>
        </p:txBody>
      </p:sp>
      <p:sp>
        <p:nvSpPr>
          <p:cNvPr id="6" name="Footer Placeholder 5"/>
          <p:cNvSpPr>
            <a:spLocks noGrp="1"/>
          </p:cNvSpPr>
          <p:nvPr>
            <p:ph type="ftr" sz="quarter" idx="11"/>
          </p:nvPr>
        </p:nvSpPr>
        <p:spPr/>
        <p:txBody>
          <a:bodyPr/>
          <a:lstStyle/>
          <a:p>
            <a:pPr rtl="0"/>
            <a:endParaRPr lang="fr-FR" noProof="0" dirty="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263249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6399212" y="5883275"/>
            <a:ext cx="914400" cy="365125"/>
          </a:xfrm>
        </p:spPr>
        <p:txBody>
          <a:bodyPr/>
          <a:lstStyle/>
          <a:p>
            <a:pPr rtl="0"/>
            <a:fld id="{3F385A8F-0A99-4733-876D-8CD0875F0122}" type="datetime1">
              <a:rPr lang="fr-FR" noProof="0" smtClean="0"/>
              <a:t>22/06/2024</a:t>
            </a:fld>
            <a:endParaRPr lang="fr-FR" noProof="0" dirty="0"/>
          </a:p>
        </p:txBody>
      </p:sp>
      <p:sp>
        <p:nvSpPr>
          <p:cNvPr id="6" name="Footer Placeholder 5"/>
          <p:cNvSpPr>
            <a:spLocks noGrp="1"/>
          </p:cNvSpPr>
          <p:nvPr>
            <p:ph type="ftr" sz="quarter" idx="11"/>
          </p:nvPr>
        </p:nvSpPr>
        <p:spPr>
          <a:xfrm>
            <a:off x="1141412" y="5883275"/>
            <a:ext cx="5105400" cy="365125"/>
          </a:xfrm>
        </p:spPr>
        <p:txBody>
          <a:bodyPr/>
          <a:lstStyle/>
          <a:p>
            <a:pPr rtl="0"/>
            <a:endParaRPr lang="fr-FR" noProof="0" dirty="0"/>
          </a:p>
        </p:txBody>
      </p:sp>
      <p:sp>
        <p:nvSpPr>
          <p:cNvPr id="7" name="Slide Number Placeholder 6"/>
          <p:cNvSpPr>
            <a:spLocks noGrp="1"/>
          </p:cNvSpPr>
          <p:nvPr>
            <p:ph type="sldNum" sz="quarter" idx="12"/>
          </p:nvPr>
        </p:nvSpPr>
        <p:spPr>
          <a:xfrm>
            <a:off x="10742612" y="5883275"/>
            <a:ext cx="322567" cy="365125"/>
          </a:xfrm>
        </p:spPr>
        <p:txBody>
          <a:bodyPr/>
          <a:lstStyle/>
          <a:p>
            <a:pPr rtl="0"/>
            <a:fld id="{D57F1E4F-1CFF-5643-939E-217C01CDF565}" type="slidenum">
              <a:rPr lang="fr-FR" noProof="0" smtClean="0"/>
              <a:pPr rtl="0"/>
              <a:t>‹#›</a:t>
            </a:fld>
            <a:endParaRPr lang="fr-FR" noProof="0" dirty="0"/>
          </a:p>
        </p:txBody>
      </p:sp>
    </p:spTree>
    <p:extLst>
      <p:ext uri="{BB962C8B-B14F-4D97-AF65-F5344CB8AC3E}">
        <p14:creationId xmlns:p14="http://schemas.microsoft.com/office/powerpoint/2010/main" val="349873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JetBrainsMono NF" panose="02010509020102050004" pitchFamily="49" charset="0"/>
              </a:defRPr>
            </a:lvl1pPr>
          </a:lstStyle>
          <a:p>
            <a:fld id="{6395413A-BE8C-4DCE-B8F5-849924695E60}" type="datetime1">
              <a:rPr lang="fr-FR" smtClean="0"/>
              <a:pPr/>
              <a:t>22/06/2024</a:t>
            </a:fld>
            <a:endParaRPr lang="fr-FR"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JetBrainsMono NF" panose="02010509020102050004" pitchFamily="49" charset="0"/>
              </a:defRPr>
            </a:lvl1pPr>
          </a:lstStyle>
          <a:p>
            <a:endParaRPr lang="fr-FR"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JetBrainsMono NF" panose="02010509020102050004" pitchFamily="49" charset="0"/>
              </a:defRPr>
            </a:lvl1pPr>
          </a:lstStyle>
          <a:p>
            <a:fld id="{D57F1E4F-1CFF-5643-939E-217C01CDF565}" type="slidenum">
              <a:rPr lang="fr-FR" smtClean="0"/>
              <a:pPr/>
              <a:t>‹#›</a:t>
            </a:fld>
            <a:endParaRPr lang="fr-FR" dirty="0"/>
          </a:p>
        </p:txBody>
      </p:sp>
    </p:spTree>
    <p:extLst>
      <p:ext uri="{BB962C8B-B14F-4D97-AF65-F5344CB8AC3E}">
        <p14:creationId xmlns:p14="http://schemas.microsoft.com/office/powerpoint/2010/main" val="4194563904"/>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JetBrainsMono NF" panose="02010509020102050004" pitchFamily="49"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JetBrainsMono NF" panose="02010509020102050004" pitchFamily="49" charset="0"/>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latin typeface="JetBrainsMono NF" panose="02010509020102050004" pitchFamily="49" charset="0"/>
              </a:defRPr>
            </a:lvl1pPr>
          </a:lstStyle>
          <a:p>
            <a:fld id="{6395413A-BE8C-4DCE-B8F5-849924695E60}" type="datetime1">
              <a:rPr lang="fr-FR" smtClean="0"/>
              <a:pPr/>
              <a:t>22/06/2024</a:t>
            </a:fld>
            <a:endParaRPr lang="fr-FR"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latin typeface="JetBrainsMono NF" panose="02010509020102050004" pitchFamily="49" charset="0"/>
              </a:defRPr>
            </a:lvl1pPr>
          </a:lstStyle>
          <a:p>
            <a:endParaRPr lang="fr-FR"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latin typeface="JetBrainsMono NF" panose="02010509020102050004" pitchFamily="49" charset="0"/>
              </a:defRPr>
            </a:lvl1pPr>
          </a:lstStyle>
          <a:p>
            <a:fld id="{D57F1E4F-1CFF-5643-939E-217C01CDF565}" type="slidenum">
              <a:rPr lang="fr-FR" smtClean="0"/>
              <a:pPr/>
              <a:t>‹#›</a:t>
            </a:fld>
            <a:endParaRPr lang="fr-FR" dirty="0"/>
          </a:p>
        </p:txBody>
      </p:sp>
    </p:spTree>
    <p:extLst>
      <p:ext uri="{BB962C8B-B14F-4D97-AF65-F5344CB8AC3E}">
        <p14:creationId xmlns:p14="http://schemas.microsoft.com/office/powerpoint/2010/main" val="325796217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JetBrainsMono NF" panose="02010509020102050004" pitchFamily="49" charset="0"/>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JetBrainsMono NF" panose="02010509020102050004" pitchFamily="49" charset="0"/>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E4CA9EB-097A-C495-D977-6C6FB1602619}"/>
              </a:ext>
            </a:extLst>
          </p:cNvPr>
          <p:cNvPicPr>
            <a:picLocks noChangeAspect="1"/>
          </p:cNvPicPr>
          <p:nvPr/>
        </p:nvPicPr>
        <p:blipFill>
          <a:blip r:embed="rId3"/>
          <a:stretch>
            <a:fillRect/>
          </a:stretch>
        </p:blipFill>
        <p:spPr>
          <a:xfrm>
            <a:off x="-3387131" y="-1811407"/>
            <a:ext cx="16827360" cy="10517100"/>
          </a:xfrm>
          <a:prstGeom prst="rect">
            <a:avLst/>
          </a:prstGeom>
        </p:spPr>
      </p:pic>
    </p:spTree>
    <p:extLst>
      <p:ext uri="{BB962C8B-B14F-4D97-AF65-F5344CB8AC3E}">
        <p14:creationId xmlns:p14="http://schemas.microsoft.com/office/powerpoint/2010/main" val="930238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9BF37FA-E810-7929-085C-F6E1C6888B35}"/>
              </a:ext>
            </a:extLst>
          </p:cNvPr>
          <p:cNvPicPr>
            <a:picLocks noChangeAspect="1"/>
          </p:cNvPicPr>
          <p:nvPr/>
        </p:nvPicPr>
        <p:blipFill>
          <a:blip r:embed="rId3"/>
          <a:stretch>
            <a:fillRect/>
          </a:stretch>
        </p:blipFill>
        <p:spPr>
          <a:xfrm>
            <a:off x="2805040" y="1552719"/>
            <a:ext cx="6581918" cy="5040000"/>
          </a:xfrm>
          <a:prstGeom prst="rect">
            <a:avLst/>
          </a:prstGeom>
          <a:effectLst>
            <a:softEdge rad="31750"/>
          </a:effectLst>
        </p:spPr>
      </p:pic>
      <p:sp>
        <p:nvSpPr>
          <p:cNvPr id="2" name="ZoneTexte 1">
            <a:extLst>
              <a:ext uri="{FF2B5EF4-FFF2-40B4-BE49-F238E27FC236}">
                <a16:creationId xmlns:a16="http://schemas.microsoft.com/office/drawing/2014/main" id="{D931DF1F-CB3A-0597-BF6A-2DEAC70FFA87}"/>
              </a:ext>
            </a:extLst>
          </p:cNvPr>
          <p:cNvSpPr txBox="1"/>
          <p:nvPr/>
        </p:nvSpPr>
        <p:spPr>
          <a:xfrm>
            <a:off x="3930131" y="360000"/>
            <a:ext cx="4331735" cy="523220"/>
          </a:xfrm>
          <a:prstGeom prst="rect">
            <a:avLst/>
          </a:prstGeom>
          <a:noFill/>
        </p:spPr>
        <p:txBody>
          <a:bodyPr wrap="square" rtlCol="0">
            <a:spAutoFit/>
          </a:bodyPr>
          <a:lstStyle/>
          <a:p>
            <a:r>
              <a:rPr lang="fr-FR" sz="2800" dirty="0">
                <a:latin typeface="JetBrainsMono NF" panose="02010509020102050004" pitchFamily="49" charset="0"/>
              </a:rPr>
              <a:t>Scanner une matrice</a:t>
            </a:r>
          </a:p>
        </p:txBody>
      </p:sp>
    </p:spTree>
    <p:extLst>
      <p:ext uri="{BB962C8B-B14F-4D97-AF65-F5344CB8AC3E}">
        <p14:creationId xmlns:p14="http://schemas.microsoft.com/office/powerpoint/2010/main" val="3643323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A3A052C-F9B0-5F4F-073A-83CD6BD04C87}"/>
              </a:ext>
            </a:extLst>
          </p:cNvPr>
          <p:cNvPicPr>
            <a:picLocks noChangeAspect="1"/>
          </p:cNvPicPr>
          <p:nvPr/>
        </p:nvPicPr>
        <p:blipFill>
          <a:blip r:embed="rId3"/>
          <a:stretch>
            <a:fillRect/>
          </a:stretch>
        </p:blipFill>
        <p:spPr>
          <a:xfrm>
            <a:off x="7275531" y="3829050"/>
            <a:ext cx="4762500" cy="2857500"/>
          </a:xfrm>
          <a:prstGeom prst="rect">
            <a:avLst/>
          </a:prstGeom>
          <a:effectLst>
            <a:softEdge rad="31750"/>
          </a:effectLst>
        </p:spPr>
      </p:pic>
      <p:sp>
        <p:nvSpPr>
          <p:cNvPr id="4" name="ZoneTexte 3">
            <a:extLst>
              <a:ext uri="{FF2B5EF4-FFF2-40B4-BE49-F238E27FC236}">
                <a16:creationId xmlns:a16="http://schemas.microsoft.com/office/drawing/2014/main" id="{87D942CD-7A5C-692C-6721-B276B9EEB49F}"/>
              </a:ext>
            </a:extLst>
          </p:cNvPr>
          <p:cNvSpPr txBox="1"/>
          <p:nvPr/>
        </p:nvSpPr>
        <p:spPr>
          <a:xfrm>
            <a:off x="2970314" y="2900765"/>
            <a:ext cx="6251372" cy="523220"/>
          </a:xfrm>
          <a:prstGeom prst="rect">
            <a:avLst/>
          </a:prstGeom>
          <a:noFill/>
        </p:spPr>
        <p:txBody>
          <a:bodyPr wrap="square" rtlCol="0">
            <a:spAutoFit/>
          </a:bodyPr>
          <a:lstStyle/>
          <a:p>
            <a:r>
              <a:rPr lang="fr-FR" sz="2800" dirty="0">
                <a:latin typeface="JetBrainsMono NF" panose="02010509020102050004" pitchFamily="49" charset="0"/>
              </a:rPr>
              <a:t>Et l’USB ça marche comment ?</a:t>
            </a:r>
          </a:p>
        </p:txBody>
      </p:sp>
      <p:sp>
        <p:nvSpPr>
          <p:cNvPr id="2" name="ZoneTexte 1">
            <a:extLst>
              <a:ext uri="{FF2B5EF4-FFF2-40B4-BE49-F238E27FC236}">
                <a16:creationId xmlns:a16="http://schemas.microsoft.com/office/drawing/2014/main" id="{8EB03F8D-0239-A545-43D1-628C5C042619}"/>
              </a:ext>
            </a:extLst>
          </p:cNvPr>
          <p:cNvSpPr txBox="1"/>
          <p:nvPr/>
        </p:nvSpPr>
        <p:spPr>
          <a:xfrm>
            <a:off x="593391" y="3403807"/>
            <a:ext cx="6157608" cy="707886"/>
          </a:xfrm>
          <a:prstGeom prst="rect">
            <a:avLst/>
          </a:prstGeom>
          <a:noFill/>
        </p:spPr>
        <p:txBody>
          <a:bodyPr wrap="square" rtlCol="0">
            <a:spAutoFit/>
          </a:bodyPr>
          <a:lstStyle/>
          <a:p>
            <a:r>
              <a:rPr lang="fr-FR" sz="2000" dirty="0">
                <a:latin typeface="JetBrainsMono NF" panose="02010509020102050004" pitchFamily="49" charset="0"/>
              </a:rPr>
              <a:t>- L’hôte interroge le périphérique à la fréquence convenue</a:t>
            </a:r>
          </a:p>
        </p:txBody>
      </p:sp>
      <p:sp>
        <p:nvSpPr>
          <p:cNvPr id="5" name="ZoneTexte 4">
            <a:extLst>
              <a:ext uri="{FF2B5EF4-FFF2-40B4-BE49-F238E27FC236}">
                <a16:creationId xmlns:a16="http://schemas.microsoft.com/office/drawing/2014/main" id="{8503B4AD-F970-8CB9-0A86-A7178F0C7411}"/>
              </a:ext>
            </a:extLst>
          </p:cNvPr>
          <p:cNvSpPr txBox="1"/>
          <p:nvPr/>
        </p:nvSpPr>
        <p:spPr>
          <a:xfrm>
            <a:off x="593390" y="2424582"/>
            <a:ext cx="6157608" cy="707886"/>
          </a:xfrm>
          <a:prstGeom prst="rect">
            <a:avLst/>
          </a:prstGeom>
          <a:noFill/>
        </p:spPr>
        <p:txBody>
          <a:bodyPr wrap="square" rtlCol="0">
            <a:spAutoFit/>
          </a:bodyPr>
          <a:lstStyle/>
          <a:p>
            <a:r>
              <a:rPr lang="fr-FR" sz="2000" dirty="0">
                <a:latin typeface="JetBrainsMono NF" panose="02010509020102050004" pitchFamily="49" charset="0"/>
              </a:rPr>
              <a:t>- Le périphérique déclare la vitesse de transfert supportée à la connexion</a:t>
            </a:r>
          </a:p>
        </p:txBody>
      </p:sp>
      <p:sp>
        <p:nvSpPr>
          <p:cNvPr id="6" name="ZoneTexte 5">
            <a:extLst>
              <a:ext uri="{FF2B5EF4-FFF2-40B4-BE49-F238E27FC236}">
                <a16:creationId xmlns:a16="http://schemas.microsoft.com/office/drawing/2014/main" id="{42B69AF0-AF9E-A45F-4CFF-8D2DABE3093B}"/>
              </a:ext>
            </a:extLst>
          </p:cNvPr>
          <p:cNvSpPr txBox="1"/>
          <p:nvPr/>
        </p:nvSpPr>
        <p:spPr>
          <a:xfrm>
            <a:off x="593390" y="4383032"/>
            <a:ext cx="6157608" cy="1015663"/>
          </a:xfrm>
          <a:prstGeom prst="rect">
            <a:avLst/>
          </a:prstGeom>
          <a:noFill/>
        </p:spPr>
        <p:txBody>
          <a:bodyPr wrap="square" rtlCol="0">
            <a:spAutoFit/>
          </a:bodyPr>
          <a:lstStyle/>
          <a:p>
            <a:r>
              <a:rPr lang="fr-FR" sz="2000" dirty="0">
                <a:latin typeface="JetBrainsMono NF" panose="02010509020102050004" pitchFamily="49" charset="0"/>
              </a:rPr>
              <a:t>- Le périphérique retourne un paquet de données ou un « acknowledgement » si il n’y a pas de données disponibles</a:t>
            </a:r>
          </a:p>
        </p:txBody>
      </p:sp>
    </p:spTree>
    <p:extLst>
      <p:ext uri="{BB962C8B-B14F-4D97-AF65-F5344CB8AC3E}">
        <p14:creationId xmlns:p14="http://schemas.microsoft.com/office/powerpoint/2010/main" val="3116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34491 " pathEditMode="relative" rAng="0" ptsTypes="AA">
                                      <p:cBhvr>
                                        <p:cTn id="6" dur="2000" fill="hold"/>
                                        <p:tgtEl>
                                          <p:spTgt spid="4"/>
                                        </p:tgtEl>
                                        <p:attrNameLst>
                                          <p:attrName>ppt_x</p:attrName>
                                          <p:attrName>ppt_y</p:attrName>
                                        </p:attrNameLst>
                                      </p:cBhvr>
                                      <p:rCtr x="0" y="-17245"/>
                                    </p:animMotion>
                                  </p:childTnLst>
                                </p:cTn>
                              </p:par>
                              <p:par>
                                <p:cTn id="7" presetID="10" presetClass="entr" presetSubtype="0" fill="hold" grpId="0" nodeType="withEffect">
                                  <p:stCondLst>
                                    <p:cond delay="175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27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F713BD9-CB00-D8F7-AB72-3DA5449C8C25}"/>
              </a:ext>
            </a:extLst>
          </p:cNvPr>
          <p:cNvPicPr>
            <a:picLocks noChangeAspect="1"/>
          </p:cNvPicPr>
          <p:nvPr/>
        </p:nvPicPr>
        <p:blipFill>
          <a:blip r:embed="rId3"/>
          <a:stretch>
            <a:fillRect/>
          </a:stretch>
        </p:blipFill>
        <p:spPr>
          <a:xfrm>
            <a:off x="974785" y="950186"/>
            <a:ext cx="4281397" cy="5504653"/>
          </a:xfrm>
          <a:prstGeom prst="rect">
            <a:avLst/>
          </a:prstGeom>
          <a:effectLst>
            <a:outerShdw blurRad="50800" dist="38100" dir="2700000" algn="tl" rotWithShape="0">
              <a:schemeClr val="tx1">
                <a:alpha val="40000"/>
              </a:schemeClr>
            </a:outerShdw>
            <a:softEdge rad="12700"/>
          </a:effectLst>
        </p:spPr>
      </p:pic>
      <p:pic>
        <p:nvPicPr>
          <p:cNvPr id="5" name="Image 4">
            <a:extLst>
              <a:ext uri="{FF2B5EF4-FFF2-40B4-BE49-F238E27FC236}">
                <a16:creationId xmlns:a16="http://schemas.microsoft.com/office/drawing/2014/main" id="{05299E23-8334-1BC5-99D3-B103728655B3}"/>
              </a:ext>
            </a:extLst>
          </p:cNvPr>
          <p:cNvPicPr>
            <a:picLocks noChangeAspect="1"/>
          </p:cNvPicPr>
          <p:nvPr/>
        </p:nvPicPr>
        <p:blipFill>
          <a:blip r:embed="rId4"/>
          <a:stretch>
            <a:fillRect/>
          </a:stretch>
        </p:blipFill>
        <p:spPr>
          <a:xfrm>
            <a:off x="6935819" y="919909"/>
            <a:ext cx="4281396" cy="5534930"/>
          </a:xfrm>
          <a:prstGeom prst="rect">
            <a:avLst/>
          </a:prstGeom>
          <a:effectLst>
            <a:outerShdw blurRad="50800" dist="38100" dir="2700000" algn="tl" rotWithShape="0">
              <a:schemeClr val="tx1">
                <a:alpha val="40000"/>
              </a:schemeClr>
            </a:outerShdw>
            <a:softEdge rad="12700"/>
          </a:effectLst>
        </p:spPr>
      </p:pic>
      <p:sp>
        <p:nvSpPr>
          <p:cNvPr id="6" name="ZoneTexte 5">
            <a:extLst>
              <a:ext uri="{FF2B5EF4-FFF2-40B4-BE49-F238E27FC236}">
                <a16:creationId xmlns:a16="http://schemas.microsoft.com/office/drawing/2014/main" id="{5B040DFC-97E4-DA54-B8E3-D2ED6F647991}"/>
              </a:ext>
            </a:extLst>
          </p:cNvPr>
          <p:cNvSpPr txBox="1"/>
          <p:nvPr/>
        </p:nvSpPr>
        <p:spPr>
          <a:xfrm>
            <a:off x="2537645" y="172328"/>
            <a:ext cx="7116710" cy="461665"/>
          </a:xfrm>
          <a:prstGeom prst="rect">
            <a:avLst/>
          </a:prstGeom>
          <a:noFill/>
        </p:spPr>
        <p:txBody>
          <a:bodyPr wrap="square" rtlCol="0">
            <a:spAutoFit/>
          </a:bodyPr>
          <a:lstStyle/>
          <a:p>
            <a:r>
              <a:rPr lang="fr-FR" sz="2400" dirty="0">
                <a:latin typeface="JetBrainsMono NF" panose="02010509020102050004" pitchFamily="49" charset="0"/>
              </a:rPr>
              <a:t>USB spécifications : HID Usage Tables</a:t>
            </a:r>
          </a:p>
        </p:txBody>
      </p:sp>
    </p:spTree>
    <p:extLst>
      <p:ext uri="{BB962C8B-B14F-4D97-AF65-F5344CB8AC3E}">
        <p14:creationId xmlns:p14="http://schemas.microsoft.com/office/powerpoint/2010/main" val="3233302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8183589-CC46-B0BF-C2EC-44FDCD345970}"/>
              </a:ext>
            </a:extLst>
          </p:cNvPr>
          <p:cNvSpPr txBox="1"/>
          <p:nvPr/>
        </p:nvSpPr>
        <p:spPr>
          <a:xfrm>
            <a:off x="257983" y="2151727"/>
            <a:ext cx="4803211" cy="2554545"/>
          </a:xfrm>
          <a:prstGeom prst="rect">
            <a:avLst/>
          </a:prstGeom>
          <a:noFill/>
        </p:spPr>
        <p:txBody>
          <a:bodyPr wrap="square" rtlCol="0">
            <a:spAutoFit/>
          </a:bodyPr>
          <a:lstStyle/>
          <a:p>
            <a:r>
              <a:rPr lang="fr-FR" sz="4000" dirty="0">
                <a:latin typeface="JetBrainsMono NF" panose="02010509020102050004" pitchFamily="49" charset="0"/>
              </a:rPr>
              <a:t>Comment se </a:t>
            </a:r>
          </a:p>
          <a:p>
            <a:r>
              <a:rPr lang="fr-FR" sz="4000" dirty="0">
                <a:latin typeface="JetBrainsMono NF" panose="02010509020102050004" pitchFamily="49" charset="0"/>
              </a:rPr>
              <a:t>réapproprier nos outils </a:t>
            </a:r>
          </a:p>
          <a:p>
            <a:r>
              <a:rPr lang="fr-FR" sz="4000" dirty="0">
                <a:latin typeface="JetBrainsMono NF" panose="02010509020102050004" pitchFamily="49" charset="0"/>
              </a:rPr>
              <a:t>de production ?</a:t>
            </a:r>
          </a:p>
        </p:txBody>
      </p:sp>
      <p:pic>
        <p:nvPicPr>
          <p:cNvPr id="4" name="Image 3">
            <a:extLst>
              <a:ext uri="{FF2B5EF4-FFF2-40B4-BE49-F238E27FC236}">
                <a16:creationId xmlns:a16="http://schemas.microsoft.com/office/drawing/2014/main" id="{3B683B16-8BBD-8387-9B2B-AEAFBB99C45D}"/>
              </a:ext>
            </a:extLst>
          </p:cNvPr>
          <p:cNvPicPr>
            <a:picLocks noChangeAspect="1"/>
          </p:cNvPicPr>
          <p:nvPr/>
        </p:nvPicPr>
        <p:blipFill>
          <a:blip r:embed="rId3">
            <a:alphaModFix/>
          </a:blip>
          <a:stretch>
            <a:fillRect/>
          </a:stretch>
        </p:blipFill>
        <p:spPr>
          <a:xfrm>
            <a:off x="5105403" y="-114973"/>
            <a:ext cx="12540725" cy="7054158"/>
          </a:xfrm>
          <a:prstGeom prst="rect">
            <a:avLst/>
          </a:prstGeom>
          <a:effectLst>
            <a:softEdge rad="63500"/>
          </a:effectLst>
        </p:spPr>
      </p:pic>
    </p:spTree>
    <p:extLst>
      <p:ext uri="{BB962C8B-B14F-4D97-AF65-F5344CB8AC3E}">
        <p14:creationId xmlns:p14="http://schemas.microsoft.com/office/powerpoint/2010/main" val="266989378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CFCBAC3-DC60-06DC-D945-61BD5227E25D}"/>
              </a:ext>
            </a:extLst>
          </p:cNvPr>
          <p:cNvPicPr>
            <a:picLocks noChangeAspect="1"/>
          </p:cNvPicPr>
          <p:nvPr/>
        </p:nvPicPr>
        <p:blipFill>
          <a:blip r:embed="rId3"/>
          <a:stretch>
            <a:fillRect/>
          </a:stretch>
        </p:blipFill>
        <p:spPr>
          <a:xfrm>
            <a:off x="2877629" y="993365"/>
            <a:ext cx="6436741" cy="4280685"/>
          </a:xfrm>
          <a:prstGeom prst="rect">
            <a:avLst/>
          </a:prstGeom>
          <a:effectLst>
            <a:softEdge rad="63500"/>
          </a:effectLst>
        </p:spPr>
      </p:pic>
      <p:pic>
        <p:nvPicPr>
          <p:cNvPr id="9" name="Image 8">
            <a:extLst>
              <a:ext uri="{FF2B5EF4-FFF2-40B4-BE49-F238E27FC236}">
                <a16:creationId xmlns:a16="http://schemas.microsoft.com/office/drawing/2014/main" id="{07FFCC8A-AD15-3155-D13A-708DD78991D3}"/>
              </a:ext>
            </a:extLst>
          </p:cNvPr>
          <p:cNvPicPr>
            <a:picLocks noChangeAspect="1"/>
          </p:cNvPicPr>
          <p:nvPr/>
        </p:nvPicPr>
        <p:blipFill>
          <a:blip r:embed="rId4"/>
          <a:stretch>
            <a:fillRect/>
          </a:stretch>
        </p:blipFill>
        <p:spPr>
          <a:xfrm rot="1004994">
            <a:off x="1082817" y="279793"/>
            <a:ext cx="10026366" cy="5707831"/>
          </a:xfrm>
          <a:prstGeom prst="rect">
            <a:avLst/>
          </a:prstGeom>
          <a:effectLst>
            <a:softEdge rad="63500"/>
          </a:effectLst>
        </p:spPr>
      </p:pic>
      <p:pic>
        <p:nvPicPr>
          <p:cNvPr id="4" name="Image 3">
            <a:extLst>
              <a:ext uri="{FF2B5EF4-FFF2-40B4-BE49-F238E27FC236}">
                <a16:creationId xmlns:a16="http://schemas.microsoft.com/office/drawing/2014/main" id="{5C0C39B9-4321-0196-989A-5397A39E9373}"/>
              </a:ext>
            </a:extLst>
          </p:cNvPr>
          <p:cNvPicPr>
            <a:picLocks noChangeAspect="1"/>
          </p:cNvPicPr>
          <p:nvPr/>
        </p:nvPicPr>
        <p:blipFill>
          <a:blip r:embed="rId5"/>
          <a:stretch>
            <a:fillRect/>
          </a:stretch>
        </p:blipFill>
        <p:spPr>
          <a:xfrm>
            <a:off x="0" y="5152938"/>
            <a:ext cx="3031221" cy="1705062"/>
          </a:xfrm>
          <a:prstGeom prst="rect">
            <a:avLst/>
          </a:prstGeom>
          <a:effectLst>
            <a:softEdge rad="31750"/>
          </a:effectLst>
        </p:spPr>
      </p:pic>
      <p:pic>
        <p:nvPicPr>
          <p:cNvPr id="3" name="Image 2">
            <a:extLst>
              <a:ext uri="{FF2B5EF4-FFF2-40B4-BE49-F238E27FC236}">
                <a16:creationId xmlns:a16="http://schemas.microsoft.com/office/drawing/2014/main" id="{F541CB49-5CD9-05B4-4AFB-87BA74E0AE0E}"/>
              </a:ext>
            </a:extLst>
          </p:cNvPr>
          <p:cNvPicPr>
            <a:picLocks noChangeAspect="1"/>
          </p:cNvPicPr>
          <p:nvPr/>
        </p:nvPicPr>
        <p:blipFill>
          <a:blip r:embed="rId6"/>
          <a:srcRect/>
          <a:stretch/>
        </p:blipFill>
        <p:spPr>
          <a:xfrm>
            <a:off x="8764438" y="3450921"/>
            <a:ext cx="3503167" cy="3468027"/>
          </a:xfrm>
          <a:prstGeom prst="rect">
            <a:avLst/>
          </a:prstGeom>
          <a:effectLst>
            <a:softEdge rad="127000"/>
          </a:effectLst>
        </p:spPr>
      </p:pic>
    </p:spTree>
    <p:extLst>
      <p:ext uri="{BB962C8B-B14F-4D97-AF65-F5344CB8AC3E}">
        <p14:creationId xmlns:p14="http://schemas.microsoft.com/office/powerpoint/2010/main" val="2974830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500"/>
                            </p:stCondLst>
                            <p:childTnLst>
                              <p:par>
                                <p:cTn id="27" presetID="0" presetClass="path" presetSubtype="0" accel="50000" decel="50000" fill="hold" nodeType="afterEffect">
                                  <p:stCondLst>
                                    <p:cond delay="500"/>
                                  </p:stCondLst>
                                  <p:childTnLst>
                                    <p:animMotion origin="layout" path="M -0.00833 -0.0162 L 0.36146 0.32639 " pathEditMode="relative" ptsTypes="AA">
                                      <p:cBhvr>
                                        <p:cTn id="28" dur="2000" fill="hold"/>
                                        <p:tgtEl>
                                          <p:spTgt spid="9"/>
                                        </p:tgtEl>
                                        <p:attrNameLst>
                                          <p:attrName>ppt_x</p:attrName>
                                          <p:attrName>ppt_y</p:attrName>
                                        </p:attrNameLst>
                                      </p:cBhvr>
                                    </p:animMotion>
                                  </p:childTnLst>
                                </p:cTn>
                              </p:par>
                              <p:par>
                                <p:cTn id="29" presetID="53" presetClass="exit" presetSubtype="32" fill="hold" nodeType="withEffect">
                                  <p:stCondLst>
                                    <p:cond delay="500"/>
                                  </p:stCondLst>
                                  <p:childTnLst>
                                    <p:anim calcmode="lin" valueType="num">
                                      <p:cBhvr>
                                        <p:cTn id="30" dur="2000"/>
                                        <p:tgtEl>
                                          <p:spTgt spid="9"/>
                                        </p:tgtEl>
                                        <p:attrNameLst>
                                          <p:attrName>ppt_w</p:attrName>
                                        </p:attrNameLst>
                                      </p:cBhvr>
                                      <p:tavLst>
                                        <p:tav tm="0">
                                          <p:val>
                                            <p:strVal val="ppt_w"/>
                                          </p:val>
                                        </p:tav>
                                        <p:tav tm="100000">
                                          <p:val>
                                            <p:fltVal val="0"/>
                                          </p:val>
                                        </p:tav>
                                      </p:tavLst>
                                    </p:anim>
                                    <p:anim calcmode="lin" valueType="num">
                                      <p:cBhvr>
                                        <p:cTn id="31" dur="2000"/>
                                        <p:tgtEl>
                                          <p:spTgt spid="9"/>
                                        </p:tgtEl>
                                        <p:attrNameLst>
                                          <p:attrName>ppt_h</p:attrName>
                                        </p:attrNameLst>
                                      </p:cBhvr>
                                      <p:tavLst>
                                        <p:tav tm="0">
                                          <p:val>
                                            <p:strVal val="ppt_h"/>
                                          </p:val>
                                        </p:tav>
                                        <p:tav tm="100000">
                                          <p:val>
                                            <p:fltVal val="0"/>
                                          </p:val>
                                        </p:tav>
                                      </p:tavLst>
                                    </p:anim>
                                    <p:animEffect transition="out" filter="fade">
                                      <p:cBhvr>
                                        <p:cTn id="32" dur="2000"/>
                                        <p:tgtEl>
                                          <p:spTgt spid="9"/>
                                        </p:tgtEl>
                                      </p:cBhvr>
                                    </p:animEffect>
                                    <p:set>
                                      <p:cBhvr>
                                        <p:cTn id="33" dur="1" fill="hold">
                                          <p:stCondLst>
                                            <p:cond delay="1999"/>
                                          </p:stCondLst>
                                        </p:cTn>
                                        <p:tgtEl>
                                          <p:spTgt spid="9"/>
                                        </p:tgtEl>
                                        <p:attrNameLst>
                                          <p:attrName>style.visibility</p:attrName>
                                        </p:attrNameLst>
                                      </p:cBhvr>
                                      <p:to>
                                        <p:strVal val="hidden"/>
                                      </p:to>
                                    </p:set>
                                  </p:childTnLst>
                                </p:cTn>
                              </p:par>
                              <p:par>
                                <p:cTn id="34" presetID="0" presetClass="path" presetSubtype="0" accel="50000" decel="50000" fill="hold" nodeType="withEffect">
                                  <p:stCondLst>
                                    <p:cond delay="500"/>
                                  </p:stCondLst>
                                  <p:childTnLst>
                                    <p:animMotion origin="layout" path="M -0.01146 -0.01805 L 0.36354 0.32825 " pathEditMode="relative" ptsTypes="AA">
                                      <p:cBhvr>
                                        <p:cTn id="35" dur="2000" fill="hold"/>
                                        <p:tgtEl>
                                          <p:spTgt spid="5"/>
                                        </p:tgtEl>
                                        <p:attrNameLst>
                                          <p:attrName>ppt_x</p:attrName>
                                          <p:attrName>ppt_y</p:attrName>
                                        </p:attrNameLst>
                                      </p:cBhvr>
                                    </p:animMotion>
                                  </p:childTnLst>
                                </p:cTn>
                              </p:par>
                              <p:par>
                                <p:cTn id="36" presetID="53" presetClass="exit" presetSubtype="32" fill="hold" nodeType="withEffect">
                                  <p:stCondLst>
                                    <p:cond delay="500"/>
                                  </p:stCondLst>
                                  <p:childTnLst>
                                    <p:anim calcmode="lin" valueType="num">
                                      <p:cBhvr>
                                        <p:cTn id="37" dur="2000"/>
                                        <p:tgtEl>
                                          <p:spTgt spid="5"/>
                                        </p:tgtEl>
                                        <p:attrNameLst>
                                          <p:attrName>ppt_w</p:attrName>
                                        </p:attrNameLst>
                                      </p:cBhvr>
                                      <p:tavLst>
                                        <p:tav tm="0">
                                          <p:val>
                                            <p:strVal val="ppt_w"/>
                                          </p:val>
                                        </p:tav>
                                        <p:tav tm="100000">
                                          <p:val>
                                            <p:fltVal val="0"/>
                                          </p:val>
                                        </p:tav>
                                      </p:tavLst>
                                    </p:anim>
                                    <p:anim calcmode="lin" valueType="num">
                                      <p:cBhvr>
                                        <p:cTn id="38" dur="2000"/>
                                        <p:tgtEl>
                                          <p:spTgt spid="5"/>
                                        </p:tgtEl>
                                        <p:attrNameLst>
                                          <p:attrName>ppt_h</p:attrName>
                                        </p:attrNameLst>
                                      </p:cBhvr>
                                      <p:tavLst>
                                        <p:tav tm="0">
                                          <p:val>
                                            <p:strVal val="ppt_h"/>
                                          </p:val>
                                        </p:tav>
                                        <p:tav tm="100000">
                                          <p:val>
                                            <p:fltVal val="0"/>
                                          </p:val>
                                        </p:tav>
                                      </p:tavLst>
                                    </p:anim>
                                    <p:animEffect transition="out" filter="fade">
                                      <p:cBhvr>
                                        <p:cTn id="39" dur="2000"/>
                                        <p:tgtEl>
                                          <p:spTgt spid="5"/>
                                        </p:tgtEl>
                                      </p:cBhvr>
                                    </p:animEffect>
                                    <p:set>
                                      <p:cBhvr>
                                        <p:cTn id="40" dur="1" fill="hold">
                                          <p:stCondLst>
                                            <p:cond delay="1999"/>
                                          </p:stCondLst>
                                        </p:cTn>
                                        <p:tgtEl>
                                          <p:spTgt spid="5"/>
                                        </p:tgtEl>
                                        <p:attrNameLst>
                                          <p:attrName>style.visibility</p:attrName>
                                        </p:attrNameLst>
                                      </p:cBhvr>
                                      <p:to>
                                        <p:strVal val="hidden"/>
                                      </p:to>
                                    </p:set>
                                  </p:childTnLst>
                                </p:cTn>
                              </p:par>
                              <p:par>
                                <p:cTn id="41" presetID="0" presetClass="path" presetSubtype="0" accel="50000" decel="50000" fill="hold" nodeType="withEffect">
                                  <p:stCondLst>
                                    <p:cond delay="500"/>
                                  </p:stCondLst>
                                  <p:childTnLst>
                                    <p:animMotion origin="layout" path="M -0.00339 0.00579 L 0.7362 -0.0905 " pathEditMode="relative" ptsTypes="AA">
                                      <p:cBhvr>
                                        <p:cTn id="42" dur="2000" fill="hold"/>
                                        <p:tgtEl>
                                          <p:spTgt spid="4"/>
                                        </p:tgtEl>
                                        <p:attrNameLst>
                                          <p:attrName>ppt_x</p:attrName>
                                          <p:attrName>ppt_y</p:attrName>
                                        </p:attrNameLst>
                                      </p:cBhvr>
                                    </p:animMotion>
                                  </p:childTnLst>
                                </p:cTn>
                              </p:par>
                              <p:par>
                                <p:cTn id="43" presetID="53" presetClass="exit" presetSubtype="32" fill="hold" nodeType="withEffect">
                                  <p:stCondLst>
                                    <p:cond delay="500"/>
                                  </p:stCondLst>
                                  <p:childTnLst>
                                    <p:anim calcmode="lin" valueType="num">
                                      <p:cBhvr>
                                        <p:cTn id="44" dur="2000"/>
                                        <p:tgtEl>
                                          <p:spTgt spid="4"/>
                                        </p:tgtEl>
                                        <p:attrNameLst>
                                          <p:attrName>ppt_w</p:attrName>
                                        </p:attrNameLst>
                                      </p:cBhvr>
                                      <p:tavLst>
                                        <p:tav tm="0">
                                          <p:val>
                                            <p:strVal val="ppt_w"/>
                                          </p:val>
                                        </p:tav>
                                        <p:tav tm="100000">
                                          <p:val>
                                            <p:fltVal val="0"/>
                                          </p:val>
                                        </p:tav>
                                      </p:tavLst>
                                    </p:anim>
                                    <p:anim calcmode="lin" valueType="num">
                                      <p:cBhvr>
                                        <p:cTn id="45" dur="2000"/>
                                        <p:tgtEl>
                                          <p:spTgt spid="4"/>
                                        </p:tgtEl>
                                        <p:attrNameLst>
                                          <p:attrName>ppt_h</p:attrName>
                                        </p:attrNameLst>
                                      </p:cBhvr>
                                      <p:tavLst>
                                        <p:tav tm="0">
                                          <p:val>
                                            <p:strVal val="ppt_h"/>
                                          </p:val>
                                        </p:tav>
                                        <p:tav tm="100000">
                                          <p:val>
                                            <p:fltVal val="0"/>
                                          </p:val>
                                        </p:tav>
                                      </p:tavLst>
                                    </p:anim>
                                    <p:animEffect transition="out" filter="fade">
                                      <p:cBhvr>
                                        <p:cTn id="46" dur="2000"/>
                                        <p:tgtEl>
                                          <p:spTgt spid="4"/>
                                        </p:tgtEl>
                                      </p:cBhvr>
                                    </p:animEffect>
                                    <p:set>
                                      <p:cBhvr>
                                        <p:cTn id="4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tretch>
            <a:fillRect/>
          </a:stretch>
        </p:blipFill>
        <p:spPr>
          <a:xfrm>
            <a:off x="8256000" y="4149000"/>
            <a:ext cx="3241325" cy="2160000"/>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05833"/>
            <a:ext cx="2680542" cy="646331"/>
          </a:xfrm>
          <a:prstGeom prst="rect">
            <a:avLst/>
          </a:prstGeom>
          <a:noFill/>
        </p:spPr>
        <p:txBody>
          <a:bodyPr wrap="none" rtlCol="0">
            <a:spAutoFit/>
          </a:bodyPr>
          <a:lstStyle/>
          <a:p>
            <a:r>
              <a:rPr lang="fr-FR" sz="3600" dirty="0">
                <a:latin typeface="JetBrainsMono NF" panose="02010509020102050004" pitchFamily="49" charset="0"/>
              </a:rPr>
              <a:t>level 1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05833"/>
            <a:ext cx="4899098" cy="646331"/>
          </a:xfrm>
          <a:prstGeom prst="rect">
            <a:avLst/>
          </a:prstGeom>
          <a:noFill/>
        </p:spPr>
        <p:txBody>
          <a:bodyPr wrap="none" rtlCol="0">
            <a:spAutoFit/>
          </a:bodyPr>
          <a:lstStyle/>
          <a:p>
            <a:r>
              <a:rPr lang="fr-FR" sz="3600" dirty="0">
                <a:latin typeface="JetBrainsMono NF" panose="02010509020102050004" pitchFamily="49" charset="0"/>
              </a:rPr>
              <a:t>faire ses courses</a:t>
            </a:r>
          </a:p>
        </p:txBody>
      </p:sp>
    </p:spTree>
    <p:extLst>
      <p:ext uri="{BB962C8B-B14F-4D97-AF65-F5344CB8AC3E}">
        <p14:creationId xmlns:p14="http://schemas.microsoft.com/office/powerpoint/2010/main" val="28294163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67DD5C-DA2D-36C2-55E3-B00B72C3E3C9}"/>
              </a:ext>
            </a:extLst>
          </p:cNvPr>
          <p:cNvPicPr>
            <a:picLocks noChangeAspect="1"/>
          </p:cNvPicPr>
          <p:nvPr/>
        </p:nvPicPr>
        <p:blipFill>
          <a:blip r:embed="rId3"/>
          <a:stretch>
            <a:fillRect/>
          </a:stretch>
        </p:blipFill>
        <p:spPr>
          <a:xfrm>
            <a:off x="459196" y="1213711"/>
            <a:ext cx="7920000" cy="2697750"/>
          </a:xfrm>
          <a:prstGeom prst="rect">
            <a:avLst/>
          </a:prstGeom>
        </p:spPr>
      </p:pic>
      <p:pic>
        <p:nvPicPr>
          <p:cNvPr id="5" name="Image 4">
            <a:extLst>
              <a:ext uri="{FF2B5EF4-FFF2-40B4-BE49-F238E27FC236}">
                <a16:creationId xmlns:a16="http://schemas.microsoft.com/office/drawing/2014/main" id="{CD121DBC-3E65-6AB5-7BEF-80EB31282B94}"/>
              </a:ext>
            </a:extLst>
          </p:cNvPr>
          <p:cNvPicPr>
            <a:picLocks noChangeAspect="1"/>
          </p:cNvPicPr>
          <p:nvPr/>
        </p:nvPicPr>
        <p:blipFill>
          <a:blip r:embed="rId4"/>
          <a:stretch>
            <a:fillRect/>
          </a:stretch>
        </p:blipFill>
        <p:spPr>
          <a:xfrm>
            <a:off x="3834946" y="4010165"/>
            <a:ext cx="7920000" cy="2635568"/>
          </a:xfrm>
          <a:prstGeom prst="rect">
            <a:avLst/>
          </a:prstGeom>
        </p:spPr>
      </p:pic>
      <p:sp>
        <p:nvSpPr>
          <p:cNvPr id="4" name="ZoneTexte 3">
            <a:extLst>
              <a:ext uri="{FF2B5EF4-FFF2-40B4-BE49-F238E27FC236}">
                <a16:creationId xmlns:a16="http://schemas.microsoft.com/office/drawing/2014/main" id="{141AA1C6-2BEC-004D-A46A-8AF60C3EB74F}"/>
              </a:ext>
            </a:extLst>
          </p:cNvPr>
          <p:cNvSpPr txBox="1"/>
          <p:nvPr/>
        </p:nvSpPr>
        <p:spPr>
          <a:xfrm>
            <a:off x="3640840" y="360000"/>
            <a:ext cx="4910319" cy="523220"/>
          </a:xfrm>
          <a:prstGeom prst="rect">
            <a:avLst/>
          </a:prstGeom>
          <a:noFill/>
        </p:spPr>
        <p:txBody>
          <a:bodyPr wrap="none" rtlCol="0">
            <a:spAutoFit/>
          </a:bodyPr>
          <a:lstStyle/>
          <a:p>
            <a:r>
              <a:rPr lang="fr-FR" sz="2800" dirty="0">
                <a:latin typeface="JetBrainsMono NF" panose="02010509020102050004" pitchFamily="49" charset="0"/>
              </a:rPr>
              <a:t>Les layouts classiques</a:t>
            </a:r>
          </a:p>
        </p:txBody>
      </p:sp>
      <p:sp>
        <p:nvSpPr>
          <p:cNvPr id="7" name="ZoneTexte 6">
            <a:extLst>
              <a:ext uri="{FF2B5EF4-FFF2-40B4-BE49-F238E27FC236}">
                <a16:creationId xmlns:a16="http://schemas.microsoft.com/office/drawing/2014/main" id="{6680D53E-D948-4223-FDC2-8049257180F1}"/>
              </a:ext>
            </a:extLst>
          </p:cNvPr>
          <p:cNvSpPr txBox="1"/>
          <p:nvPr/>
        </p:nvSpPr>
        <p:spPr>
          <a:xfrm>
            <a:off x="8704717" y="2478503"/>
            <a:ext cx="1011815" cy="369332"/>
          </a:xfrm>
          <a:prstGeom prst="rect">
            <a:avLst/>
          </a:prstGeom>
          <a:noFill/>
        </p:spPr>
        <p:txBody>
          <a:bodyPr wrap="none" rtlCol="0">
            <a:spAutoFit/>
          </a:bodyPr>
          <a:lstStyle/>
          <a:p>
            <a:r>
              <a:rPr lang="fr-FR" dirty="0">
                <a:latin typeface="JetBrainsMono NF" panose="02010509020102050004" pitchFamily="49" charset="0"/>
              </a:rPr>
              <a:t>Azerty</a:t>
            </a:r>
          </a:p>
        </p:txBody>
      </p:sp>
      <p:sp>
        <p:nvSpPr>
          <p:cNvPr id="8" name="ZoneTexte 7">
            <a:extLst>
              <a:ext uri="{FF2B5EF4-FFF2-40B4-BE49-F238E27FC236}">
                <a16:creationId xmlns:a16="http://schemas.microsoft.com/office/drawing/2014/main" id="{730DFF39-6BF5-BF04-B1F0-B21829F4C703}"/>
              </a:ext>
            </a:extLst>
          </p:cNvPr>
          <p:cNvSpPr txBox="1"/>
          <p:nvPr/>
        </p:nvSpPr>
        <p:spPr>
          <a:xfrm>
            <a:off x="2387725" y="5143283"/>
            <a:ext cx="1011815" cy="369332"/>
          </a:xfrm>
          <a:prstGeom prst="rect">
            <a:avLst/>
          </a:prstGeom>
          <a:noFill/>
        </p:spPr>
        <p:txBody>
          <a:bodyPr wrap="none" rtlCol="0">
            <a:spAutoFit/>
          </a:bodyPr>
          <a:lstStyle/>
          <a:p>
            <a:r>
              <a:rPr lang="fr-FR" dirty="0">
                <a:latin typeface="JetBrainsMono NF" panose="02010509020102050004" pitchFamily="49" charset="0"/>
              </a:rPr>
              <a:t>Qwerty</a:t>
            </a:r>
          </a:p>
        </p:txBody>
      </p:sp>
    </p:spTree>
    <p:extLst>
      <p:ext uri="{BB962C8B-B14F-4D97-AF65-F5344CB8AC3E}">
        <p14:creationId xmlns:p14="http://schemas.microsoft.com/office/powerpoint/2010/main" val="27906860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647545C-F1D3-D36C-8216-457EA3E72DA5}"/>
              </a:ext>
            </a:extLst>
          </p:cNvPr>
          <p:cNvPicPr>
            <a:picLocks noChangeAspect="1"/>
          </p:cNvPicPr>
          <p:nvPr/>
        </p:nvPicPr>
        <p:blipFill>
          <a:blip r:embed="rId3"/>
          <a:stretch>
            <a:fillRect/>
          </a:stretch>
        </p:blipFill>
        <p:spPr>
          <a:xfrm>
            <a:off x="223630" y="909478"/>
            <a:ext cx="11744739" cy="5830349"/>
          </a:xfrm>
          <a:prstGeom prst="rect">
            <a:avLst/>
          </a:prstGeom>
          <a:effectLst>
            <a:softEdge rad="63500"/>
          </a:effectLst>
        </p:spPr>
      </p:pic>
      <p:sp>
        <p:nvSpPr>
          <p:cNvPr id="3" name="ZoneTexte 2">
            <a:extLst>
              <a:ext uri="{FF2B5EF4-FFF2-40B4-BE49-F238E27FC236}">
                <a16:creationId xmlns:a16="http://schemas.microsoft.com/office/drawing/2014/main" id="{4E236F4B-1673-93B6-F1FC-69438FCFE1FB}"/>
              </a:ext>
            </a:extLst>
          </p:cNvPr>
          <p:cNvSpPr txBox="1"/>
          <p:nvPr/>
        </p:nvSpPr>
        <p:spPr>
          <a:xfrm>
            <a:off x="2299093" y="360000"/>
            <a:ext cx="7593811" cy="461665"/>
          </a:xfrm>
          <a:prstGeom prst="rect">
            <a:avLst/>
          </a:prstGeom>
          <a:noFill/>
        </p:spPr>
        <p:txBody>
          <a:bodyPr wrap="square" rtlCol="0">
            <a:spAutoFit/>
          </a:bodyPr>
          <a:lstStyle/>
          <a:p>
            <a:r>
              <a:rPr lang="fr-FR" sz="2400" dirty="0">
                <a:latin typeface="JetBrainsMono NF" panose="02010509020102050004" pitchFamily="49" charset="0"/>
              </a:rPr>
              <a:t>Les formats de claviers « grand public »</a:t>
            </a:r>
          </a:p>
        </p:txBody>
      </p:sp>
    </p:spTree>
    <p:extLst>
      <p:ext uri="{BB962C8B-B14F-4D97-AF65-F5344CB8AC3E}">
        <p14:creationId xmlns:p14="http://schemas.microsoft.com/office/powerpoint/2010/main" val="14561270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BCEEF41-1542-59AA-4605-04F793CCA3AB}"/>
              </a:ext>
            </a:extLst>
          </p:cNvPr>
          <p:cNvPicPr>
            <a:picLocks noChangeAspect="1"/>
          </p:cNvPicPr>
          <p:nvPr/>
        </p:nvPicPr>
        <p:blipFill>
          <a:blip r:embed="rId3"/>
          <a:stretch>
            <a:fillRect/>
          </a:stretch>
        </p:blipFill>
        <p:spPr>
          <a:xfrm>
            <a:off x="-69011" y="1883767"/>
            <a:ext cx="12327147" cy="5029372"/>
          </a:xfrm>
          <a:prstGeom prst="rect">
            <a:avLst/>
          </a:prstGeom>
          <a:effectLst>
            <a:softEdge rad="63500"/>
          </a:effectLst>
        </p:spPr>
      </p:pic>
      <p:sp>
        <p:nvSpPr>
          <p:cNvPr id="6" name="ZoneTexte 5">
            <a:extLst>
              <a:ext uri="{FF2B5EF4-FFF2-40B4-BE49-F238E27FC236}">
                <a16:creationId xmlns:a16="http://schemas.microsoft.com/office/drawing/2014/main" id="{B01A64FA-9B5A-6C03-411F-56CBDC6FC1EA}"/>
              </a:ext>
            </a:extLst>
          </p:cNvPr>
          <p:cNvSpPr txBox="1"/>
          <p:nvPr/>
        </p:nvSpPr>
        <p:spPr>
          <a:xfrm>
            <a:off x="3697912" y="360000"/>
            <a:ext cx="4793300" cy="461665"/>
          </a:xfrm>
          <a:prstGeom prst="rect">
            <a:avLst/>
          </a:prstGeom>
          <a:noFill/>
        </p:spPr>
        <p:txBody>
          <a:bodyPr wrap="none" rtlCol="0">
            <a:spAutoFit/>
          </a:bodyPr>
          <a:lstStyle/>
          <a:p>
            <a:r>
              <a:rPr lang="fr-FR" sz="2400" dirty="0">
                <a:latin typeface="JetBrainsMono NF" panose="02010509020102050004" pitchFamily="49" charset="0"/>
              </a:rPr>
              <a:t>Personnaliser ses touches</a:t>
            </a:r>
          </a:p>
        </p:txBody>
      </p:sp>
    </p:spTree>
    <p:extLst>
      <p:ext uri="{BB962C8B-B14F-4D97-AF65-F5344CB8AC3E}">
        <p14:creationId xmlns:p14="http://schemas.microsoft.com/office/powerpoint/2010/main" val="312278897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rcRect/>
          <a:stretch/>
        </p:blipFill>
        <p:spPr>
          <a:xfrm>
            <a:off x="8256000" y="4149000"/>
            <a:ext cx="3241325" cy="2159999"/>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08545"/>
            <a:ext cx="2680542" cy="646331"/>
          </a:xfrm>
          <a:prstGeom prst="rect">
            <a:avLst/>
          </a:prstGeom>
          <a:noFill/>
        </p:spPr>
        <p:txBody>
          <a:bodyPr wrap="none" rtlCol="0">
            <a:spAutoFit/>
          </a:bodyPr>
          <a:lstStyle/>
          <a:p>
            <a:r>
              <a:rPr lang="fr-FR" sz="3600" dirty="0">
                <a:latin typeface="JetBrainsMono NF" panose="02010509020102050004" pitchFamily="49" charset="0"/>
              </a:rPr>
              <a:t>level 2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08545"/>
            <a:ext cx="2403222" cy="646331"/>
          </a:xfrm>
          <a:prstGeom prst="rect">
            <a:avLst/>
          </a:prstGeom>
          <a:noFill/>
        </p:spPr>
        <p:txBody>
          <a:bodyPr wrap="none" rtlCol="0">
            <a:spAutoFit/>
          </a:bodyPr>
          <a:lstStyle/>
          <a:p>
            <a:r>
              <a:rPr lang="fr-FR" sz="3600" dirty="0">
                <a:latin typeface="JetBrainsMono NF" panose="02010509020102050004" pitchFamily="49" charset="0"/>
              </a:rPr>
              <a:t>Software</a:t>
            </a:r>
          </a:p>
        </p:txBody>
      </p:sp>
    </p:spTree>
    <p:extLst>
      <p:ext uri="{BB962C8B-B14F-4D97-AF65-F5344CB8AC3E}">
        <p14:creationId xmlns:p14="http://schemas.microsoft.com/office/powerpoint/2010/main" val="126840291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BB984B3-B58B-BA75-326E-49D0A0989A47}"/>
              </a:ext>
            </a:extLst>
          </p:cNvPr>
          <p:cNvSpPr txBox="1"/>
          <p:nvPr/>
        </p:nvSpPr>
        <p:spPr>
          <a:xfrm>
            <a:off x="6400800" y="2028616"/>
            <a:ext cx="5172635" cy="2800767"/>
          </a:xfrm>
          <a:prstGeom prst="rect">
            <a:avLst/>
          </a:prstGeom>
          <a:noFill/>
        </p:spPr>
        <p:txBody>
          <a:bodyPr wrap="square" rtlCol="0">
            <a:spAutoFit/>
          </a:bodyPr>
          <a:lstStyle/>
          <a:p>
            <a:r>
              <a:rPr lang="fr-FR" sz="7200" b="1" dirty="0">
                <a:solidFill>
                  <a:srgbClr val="EDEDED"/>
                </a:solidFill>
                <a:latin typeface="JetBrainsMono NF" panose="02010509020102050004" pitchFamily="49" charset="0"/>
              </a:rPr>
              <a:t>Keyboards</a:t>
            </a:r>
            <a:br>
              <a:rPr lang="fr-FR" sz="4000" b="1" dirty="0">
                <a:solidFill>
                  <a:srgbClr val="EDEDED"/>
                </a:solidFill>
                <a:latin typeface="JetBrainsMono NF" panose="02010509020102050004" pitchFamily="49" charset="0"/>
              </a:rPr>
            </a:br>
            <a:br>
              <a:rPr lang="fr-FR" sz="4000" b="1" dirty="0">
                <a:solidFill>
                  <a:srgbClr val="EDEDED"/>
                </a:solidFill>
                <a:latin typeface="JetBrainsMono NF" panose="02010509020102050004" pitchFamily="49" charset="0"/>
              </a:rPr>
            </a:br>
            <a:r>
              <a:rPr lang="fr-FR" sz="3200" b="1" dirty="0">
                <a:solidFill>
                  <a:srgbClr val="EDEDED"/>
                </a:solidFill>
                <a:latin typeface="JetBrainsMono NF" panose="02010509020102050004" pitchFamily="49" charset="0"/>
              </a:rPr>
              <a:t>Et toi, </a:t>
            </a:r>
            <a:br>
              <a:rPr lang="fr-FR" sz="3200" b="1" dirty="0">
                <a:solidFill>
                  <a:srgbClr val="EDEDED"/>
                </a:solidFill>
                <a:latin typeface="JetBrainsMono NF" panose="02010509020102050004" pitchFamily="49" charset="0"/>
              </a:rPr>
            </a:br>
            <a:r>
              <a:rPr lang="fr-FR" sz="3200" b="1" dirty="0">
                <a:solidFill>
                  <a:srgbClr val="EDEDED"/>
                </a:solidFill>
                <a:latin typeface="JetBrainsMono NF" panose="02010509020102050004" pitchFamily="49" charset="0"/>
              </a:rPr>
              <a:t>Comment tu tapes ?</a:t>
            </a:r>
          </a:p>
        </p:txBody>
      </p:sp>
      <p:pic>
        <p:nvPicPr>
          <p:cNvPr id="8" name="Image 7">
            <a:extLst>
              <a:ext uri="{FF2B5EF4-FFF2-40B4-BE49-F238E27FC236}">
                <a16:creationId xmlns:a16="http://schemas.microsoft.com/office/drawing/2014/main" id="{2285BD2C-84B6-8449-84E9-2EDA70AF0895}"/>
              </a:ext>
            </a:extLst>
          </p:cNvPr>
          <p:cNvPicPr>
            <a:picLocks noChangeAspect="1"/>
          </p:cNvPicPr>
          <p:nvPr/>
        </p:nvPicPr>
        <p:blipFill>
          <a:blip r:embed="rId3">
            <a:alphaModFix amt="85000"/>
          </a:blip>
          <a:stretch>
            <a:fillRect/>
          </a:stretch>
        </p:blipFill>
        <p:spPr>
          <a:xfrm>
            <a:off x="-501403" y="-515365"/>
            <a:ext cx="6318004" cy="7888730"/>
          </a:xfrm>
          <a:prstGeom prst="rect">
            <a:avLst/>
          </a:prstGeom>
          <a:effectLst>
            <a:softEdge rad="317500"/>
          </a:effectLst>
        </p:spPr>
      </p:pic>
    </p:spTree>
    <p:extLst>
      <p:ext uri="{BB962C8B-B14F-4D97-AF65-F5344CB8AC3E}">
        <p14:creationId xmlns:p14="http://schemas.microsoft.com/office/powerpoint/2010/main" val="297922346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67DD5C-DA2D-36C2-55E3-B00B72C3E3C9}"/>
              </a:ext>
            </a:extLst>
          </p:cNvPr>
          <p:cNvPicPr>
            <a:picLocks/>
          </p:cNvPicPr>
          <p:nvPr/>
        </p:nvPicPr>
        <p:blipFill>
          <a:blip r:embed="rId3"/>
          <a:srcRect/>
          <a:stretch/>
        </p:blipFill>
        <p:spPr>
          <a:xfrm>
            <a:off x="2136000" y="2169000"/>
            <a:ext cx="7920000" cy="2520000"/>
          </a:xfrm>
          <a:prstGeom prst="rect">
            <a:avLst/>
          </a:prstGeom>
        </p:spPr>
      </p:pic>
      <p:pic>
        <p:nvPicPr>
          <p:cNvPr id="5" name="Image 4">
            <a:extLst>
              <a:ext uri="{FF2B5EF4-FFF2-40B4-BE49-F238E27FC236}">
                <a16:creationId xmlns:a16="http://schemas.microsoft.com/office/drawing/2014/main" id="{CD121DBC-3E65-6AB5-7BEF-80EB31282B94}"/>
              </a:ext>
            </a:extLst>
          </p:cNvPr>
          <p:cNvPicPr>
            <a:picLocks/>
          </p:cNvPicPr>
          <p:nvPr/>
        </p:nvPicPr>
        <p:blipFill>
          <a:blip r:embed="rId4"/>
          <a:srcRect/>
          <a:stretch/>
        </p:blipFill>
        <p:spPr>
          <a:xfrm>
            <a:off x="3834946" y="4092185"/>
            <a:ext cx="7920000" cy="2520000"/>
          </a:xfrm>
          <a:prstGeom prst="rect">
            <a:avLst/>
          </a:prstGeom>
        </p:spPr>
      </p:pic>
      <p:sp>
        <p:nvSpPr>
          <p:cNvPr id="2" name="ZoneTexte 1">
            <a:extLst>
              <a:ext uri="{FF2B5EF4-FFF2-40B4-BE49-F238E27FC236}">
                <a16:creationId xmlns:a16="http://schemas.microsoft.com/office/drawing/2014/main" id="{0F715A37-7C57-DAC5-1A56-A8B33DC128D6}"/>
              </a:ext>
            </a:extLst>
          </p:cNvPr>
          <p:cNvSpPr txBox="1"/>
          <p:nvPr/>
        </p:nvSpPr>
        <p:spPr>
          <a:xfrm>
            <a:off x="8755517" y="2396483"/>
            <a:ext cx="3217547" cy="369332"/>
          </a:xfrm>
          <a:prstGeom prst="rect">
            <a:avLst/>
          </a:prstGeom>
          <a:noFill/>
        </p:spPr>
        <p:txBody>
          <a:bodyPr wrap="none" rtlCol="0">
            <a:spAutoFit/>
          </a:bodyPr>
          <a:lstStyle/>
          <a:p>
            <a:r>
              <a:rPr lang="fr-FR" dirty="0">
                <a:latin typeface="JetBrainsMono NF" panose="02010509020102050004" pitchFamily="49" charset="0"/>
              </a:rPr>
              <a:t>Azerty AFNOR (Azerty+)</a:t>
            </a:r>
          </a:p>
        </p:txBody>
      </p:sp>
      <p:sp>
        <p:nvSpPr>
          <p:cNvPr id="6" name="ZoneTexte 5">
            <a:extLst>
              <a:ext uri="{FF2B5EF4-FFF2-40B4-BE49-F238E27FC236}">
                <a16:creationId xmlns:a16="http://schemas.microsoft.com/office/drawing/2014/main" id="{5DCBB92D-98DF-64AB-EDA7-19D0F101AA24}"/>
              </a:ext>
            </a:extLst>
          </p:cNvPr>
          <p:cNvSpPr txBox="1"/>
          <p:nvPr/>
        </p:nvSpPr>
        <p:spPr>
          <a:xfrm>
            <a:off x="437054" y="5167519"/>
            <a:ext cx="2941831" cy="369332"/>
          </a:xfrm>
          <a:prstGeom prst="rect">
            <a:avLst/>
          </a:prstGeom>
          <a:noFill/>
        </p:spPr>
        <p:txBody>
          <a:bodyPr wrap="none" rtlCol="0">
            <a:spAutoFit/>
          </a:bodyPr>
          <a:lstStyle/>
          <a:p>
            <a:r>
              <a:rPr lang="fr-FR" dirty="0">
                <a:latin typeface="JetBrainsMono NF" panose="02010509020102050004" pitchFamily="49" charset="0"/>
              </a:rPr>
              <a:t>Qwerty international</a:t>
            </a:r>
          </a:p>
        </p:txBody>
      </p:sp>
      <p:sp>
        <p:nvSpPr>
          <p:cNvPr id="7" name="ZoneTexte 6">
            <a:extLst>
              <a:ext uri="{FF2B5EF4-FFF2-40B4-BE49-F238E27FC236}">
                <a16:creationId xmlns:a16="http://schemas.microsoft.com/office/drawing/2014/main" id="{7D41889E-EDE8-386B-44E2-18055EFEF1E3}"/>
              </a:ext>
            </a:extLst>
          </p:cNvPr>
          <p:cNvSpPr txBox="1"/>
          <p:nvPr/>
        </p:nvSpPr>
        <p:spPr>
          <a:xfrm>
            <a:off x="2996433" y="422578"/>
            <a:ext cx="6199133" cy="523220"/>
          </a:xfrm>
          <a:prstGeom prst="rect">
            <a:avLst/>
          </a:prstGeom>
          <a:noFill/>
        </p:spPr>
        <p:txBody>
          <a:bodyPr wrap="none" rtlCol="0">
            <a:spAutoFit/>
          </a:bodyPr>
          <a:lstStyle/>
          <a:p>
            <a:r>
              <a:rPr lang="fr-FR" sz="2800" dirty="0">
                <a:latin typeface="JetBrainsMono NF" panose="02010509020102050004" pitchFamily="49" charset="0"/>
              </a:rPr>
              <a:t>Changer le layout du système</a:t>
            </a:r>
          </a:p>
        </p:txBody>
      </p:sp>
    </p:spTree>
    <p:extLst>
      <p:ext uri="{BB962C8B-B14F-4D97-AF65-F5344CB8AC3E}">
        <p14:creationId xmlns:p14="http://schemas.microsoft.com/office/powerpoint/2010/main" val="1499721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4062 -0.11852 " pathEditMode="relative" rAng="0" ptsTypes="AA">
                                      <p:cBhvr>
                                        <p:cTn id="6" dur="2000" fill="hold"/>
                                        <p:tgtEl>
                                          <p:spTgt spid="3"/>
                                        </p:tgtEl>
                                        <p:attrNameLst>
                                          <p:attrName>ppt_x</p:attrName>
                                          <p:attrName>ppt_y</p:attrName>
                                        </p:attrNameLst>
                                      </p:cBhvr>
                                      <p:rCtr x="-7031" y="-592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250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67DD5C-DA2D-36C2-55E3-B00B72C3E3C9}"/>
              </a:ext>
            </a:extLst>
          </p:cNvPr>
          <p:cNvPicPr>
            <a:picLocks/>
          </p:cNvPicPr>
          <p:nvPr/>
        </p:nvPicPr>
        <p:blipFill>
          <a:blip r:embed="rId3"/>
          <a:srcRect/>
          <a:stretch/>
        </p:blipFill>
        <p:spPr>
          <a:xfrm>
            <a:off x="2135999" y="2169000"/>
            <a:ext cx="7920000" cy="2520000"/>
          </a:xfrm>
          <a:prstGeom prst="rect">
            <a:avLst/>
          </a:prstGeom>
        </p:spPr>
      </p:pic>
      <p:pic>
        <p:nvPicPr>
          <p:cNvPr id="5" name="Image 4">
            <a:extLst>
              <a:ext uri="{FF2B5EF4-FFF2-40B4-BE49-F238E27FC236}">
                <a16:creationId xmlns:a16="http://schemas.microsoft.com/office/drawing/2014/main" id="{CD121DBC-3E65-6AB5-7BEF-80EB31282B94}"/>
              </a:ext>
            </a:extLst>
          </p:cNvPr>
          <p:cNvPicPr>
            <a:picLocks/>
          </p:cNvPicPr>
          <p:nvPr/>
        </p:nvPicPr>
        <p:blipFill>
          <a:blip r:embed="rId4"/>
          <a:srcRect/>
          <a:stretch/>
        </p:blipFill>
        <p:spPr>
          <a:xfrm>
            <a:off x="3758746" y="4092185"/>
            <a:ext cx="7920000" cy="2520000"/>
          </a:xfrm>
          <a:prstGeom prst="rect">
            <a:avLst/>
          </a:prstGeom>
        </p:spPr>
      </p:pic>
      <p:sp>
        <p:nvSpPr>
          <p:cNvPr id="2" name="ZoneTexte 1">
            <a:extLst>
              <a:ext uri="{FF2B5EF4-FFF2-40B4-BE49-F238E27FC236}">
                <a16:creationId xmlns:a16="http://schemas.microsoft.com/office/drawing/2014/main" id="{0F715A37-7C57-DAC5-1A56-A8B33DC128D6}"/>
              </a:ext>
            </a:extLst>
          </p:cNvPr>
          <p:cNvSpPr txBox="1"/>
          <p:nvPr/>
        </p:nvSpPr>
        <p:spPr>
          <a:xfrm>
            <a:off x="8755517" y="2396483"/>
            <a:ext cx="1011815" cy="369332"/>
          </a:xfrm>
          <a:prstGeom prst="rect">
            <a:avLst/>
          </a:prstGeom>
          <a:noFill/>
        </p:spPr>
        <p:txBody>
          <a:bodyPr wrap="none" rtlCol="0">
            <a:spAutoFit/>
          </a:bodyPr>
          <a:lstStyle/>
          <a:p>
            <a:r>
              <a:rPr lang="fr-FR" dirty="0">
                <a:latin typeface="JetBrainsMono NF" panose="02010509020102050004" pitchFamily="49" charset="0"/>
              </a:rPr>
              <a:t>Dvorak</a:t>
            </a:r>
          </a:p>
        </p:txBody>
      </p:sp>
      <p:sp>
        <p:nvSpPr>
          <p:cNvPr id="6" name="ZoneTexte 5">
            <a:extLst>
              <a:ext uri="{FF2B5EF4-FFF2-40B4-BE49-F238E27FC236}">
                <a16:creationId xmlns:a16="http://schemas.microsoft.com/office/drawing/2014/main" id="{5DCBB92D-98DF-64AB-EDA7-19D0F101AA24}"/>
              </a:ext>
            </a:extLst>
          </p:cNvPr>
          <p:cNvSpPr txBox="1"/>
          <p:nvPr/>
        </p:nvSpPr>
        <p:spPr>
          <a:xfrm>
            <a:off x="2617423" y="5167519"/>
            <a:ext cx="736099" cy="369332"/>
          </a:xfrm>
          <a:prstGeom prst="rect">
            <a:avLst/>
          </a:prstGeom>
          <a:noFill/>
        </p:spPr>
        <p:txBody>
          <a:bodyPr wrap="none" rtlCol="0">
            <a:spAutoFit/>
          </a:bodyPr>
          <a:lstStyle/>
          <a:p>
            <a:r>
              <a:rPr lang="fr-FR" dirty="0">
                <a:latin typeface="JetBrainsMono NF" panose="02010509020102050004" pitchFamily="49" charset="0"/>
              </a:rPr>
              <a:t>Bépo</a:t>
            </a:r>
          </a:p>
        </p:txBody>
      </p:sp>
      <p:sp>
        <p:nvSpPr>
          <p:cNvPr id="7" name="ZoneTexte 6">
            <a:extLst>
              <a:ext uri="{FF2B5EF4-FFF2-40B4-BE49-F238E27FC236}">
                <a16:creationId xmlns:a16="http://schemas.microsoft.com/office/drawing/2014/main" id="{717FF145-6315-5D1A-38A3-9E7708454742}"/>
              </a:ext>
            </a:extLst>
          </p:cNvPr>
          <p:cNvSpPr txBox="1"/>
          <p:nvPr/>
        </p:nvSpPr>
        <p:spPr>
          <a:xfrm>
            <a:off x="2712364" y="360000"/>
            <a:ext cx="6767269" cy="461665"/>
          </a:xfrm>
          <a:prstGeom prst="rect">
            <a:avLst/>
          </a:prstGeom>
          <a:noFill/>
        </p:spPr>
        <p:txBody>
          <a:bodyPr wrap="square" rtlCol="0">
            <a:spAutoFit/>
          </a:bodyPr>
          <a:lstStyle/>
          <a:p>
            <a:r>
              <a:rPr lang="fr-FR" sz="2400" dirty="0">
                <a:latin typeface="JetBrainsMono NF" panose="02010509020102050004" pitchFamily="49" charset="0"/>
              </a:rPr>
              <a:t>Utiliser un layout non conventionnel</a:t>
            </a:r>
          </a:p>
        </p:txBody>
      </p:sp>
    </p:spTree>
    <p:extLst>
      <p:ext uri="{BB962C8B-B14F-4D97-AF65-F5344CB8AC3E}">
        <p14:creationId xmlns:p14="http://schemas.microsoft.com/office/powerpoint/2010/main" val="27013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4062 -0.11852 " pathEditMode="relative" rAng="0" ptsTypes="AA">
                                      <p:cBhvr>
                                        <p:cTn id="6" dur="2000" fill="hold"/>
                                        <p:tgtEl>
                                          <p:spTgt spid="3"/>
                                        </p:tgtEl>
                                        <p:attrNameLst>
                                          <p:attrName>ppt_x</p:attrName>
                                          <p:attrName>ppt_y</p:attrName>
                                        </p:attrNameLst>
                                      </p:cBhvr>
                                      <p:rCtr x="-7031" y="-592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250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rcRect/>
          <a:stretch/>
        </p:blipFill>
        <p:spPr>
          <a:xfrm>
            <a:off x="8256000" y="4149000"/>
            <a:ext cx="3241325" cy="2159999"/>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05834"/>
            <a:ext cx="2680542" cy="646331"/>
          </a:xfrm>
          <a:prstGeom prst="rect">
            <a:avLst/>
          </a:prstGeom>
          <a:noFill/>
        </p:spPr>
        <p:txBody>
          <a:bodyPr wrap="none" rtlCol="0">
            <a:spAutoFit/>
          </a:bodyPr>
          <a:lstStyle/>
          <a:p>
            <a:r>
              <a:rPr lang="fr-FR" sz="3600" dirty="0">
                <a:latin typeface="JetBrainsMono NF" panose="02010509020102050004" pitchFamily="49" charset="0"/>
              </a:rPr>
              <a:t>level 3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05833"/>
            <a:ext cx="2403222" cy="646331"/>
          </a:xfrm>
          <a:prstGeom prst="rect">
            <a:avLst/>
          </a:prstGeom>
          <a:noFill/>
        </p:spPr>
        <p:txBody>
          <a:bodyPr wrap="none" rtlCol="0">
            <a:spAutoFit/>
          </a:bodyPr>
          <a:lstStyle/>
          <a:p>
            <a:r>
              <a:rPr lang="fr-FR" sz="3600" dirty="0">
                <a:latin typeface="JetBrainsMono NF" panose="02010509020102050004" pitchFamily="49" charset="0"/>
              </a:rPr>
              <a:t>hardware</a:t>
            </a:r>
          </a:p>
        </p:txBody>
      </p:sp>
      <p:pic>
        <p:nvPicPr>
          <p:cNvPr id="6" name="Image 5">
            <a:extLst>
              <a:ext uri="{FF2B5EF4-FFF2-40B4-BE49-F238E27FC236}">
                <a16:creationId xmlns:a16="http://schemas.microsoft.com/office/drawing/2014/main" id="{56A0B610-079B-F449-DD0D-BB67ADE40A8E}"/>
              </a:ext>
            </a:extLst>
          </p:cNvPr>
          <p:cNvPicPr>
            <a:picLocks noChangeAspect="1"/>
          </p:cNvPicPr>
          <p:nvPr/>
        </p:nvPicPr>
        <p:blipFill>
          <a:blip r:embed="rId4"/>
          <a:stretch>
            <a:fillRect/>
          </a:stretch>
        </p:blipFill>
        <p:spPr>
          <a:xfrm>
            <a:off x="2628416" y="328179"/>
            <a:ext cx="6935168" cy="6201640"/>
          </a:xfrm>
          <a:prstGeom prst="rect">
            <a:avLst/>
          </a:prstGeom>
        </p:spPr>
      </p:pic>
    </p:spTree>
    <p:extLst>
      <p:ext uri="{BB962C8B-B14F-4D97-AF65-F5344CB8AC3E}">
        <p14:creationId xmlns:p14="http://schemas.microsoft.com/office/powerpoint/2010/main" val="350518168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200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003C726-BA89-8839-A2DA-2D4693EC0B52}"/>
              </a:ext>
            </a:extLst>
          </p:cNvPr>
          <p:cNvSpPr txBox="1"/>
          <p:nvPr/>
        </p:nvSpPr>
        <p:spPr>
          <a:xfrm>
            <a:off x="4158520" y="360000"/>
            <a:ext cx="3874959" cy="461665"/>
          </a:xfrm>
          <a:prstGeom prst="rect">
            <a:avLst/>
          </a:prstGeom>
          <a:noFill/>
        </p:spPr>
        <p:txBody>
          <a:bodyPr wrap="square" rtlCol="0">
            <a:spAutoFit/>
          </a:bodyPr>
          <a:lstStyle/>
          <a:p>
            <a:r>
              <a:rPr lang="fr-FR" sz="2400" dirty="0">
                <a:latin typeface="JetBrainsMono NF" panose="02010509020102050004" pitchFamily="49" charset="0"/>
              </a:rPr>
              <a:t>Le problème du choix</a:t>
            </a:r>
          </a:p>
        </p:txBody>
      </p:sp>
      <p:sp>
        <p:nvSpPr>
          <p:cNvPr id="3" name="ZoneTexte 2">
            <a:extLst>
              <a:ext uri="{FF2B5EF4-FFF2-40B4-BE49-F238E27FC236}">
                <a16:creationId xmlns:a16="http://schemas.microsoft.com/office/drawing/2014/main" id="{A3E172B7-A677-8D83-A7D5-F8FF2CA24FAA}"/>
              </a:ext>
            </a:extLst>
          </p:cNvPr>
          <p:cNvSpPr txBox="1"/>
          <p:nvPr/>
        </p:nvSpPr>
        <p:spPr>
          <a:xfrm>
            <a:off x="390525" y="1285875"/>
            <a:ext cx="2185214" cy="400110"/>
          </a:xfrm>
          <a:prstGeom prst="rect">
            <a:avLst/>
          </a:prstGeom>
          <a:noFill/>
        </p:spPr>
        <p:txBody>
          <a:bodyPr wrap="none" rtlCol="0">
            <a:spAutoFit/>
          </a:bodyPr>
          <a:lstStyle/>
          <a:p>
            <a:r>
              <a:rPr lang="fr-FR" sz="2000" dirty="0">
                <a:latin typeface="JetBrainsMono NF" panose="02010509020102050004" pitchFamily="49" charset="0"/>
              </a:rPr>
              <a:t>Les switches…</a:t>
            </a:r>
          </a:p>
        </p:txBody>
      </p:sp>
      <p:pic>
        <p:nvPicPr>
          <p:cNvPr id="6" name="Image 5">
            <a:extLst>
              <a:ext uri="{FF2B5EF4-FFF2-40B4-BE49-F238E27FC236}">
                <a16:creationId xmlns:a16="http://schemas.microsoft.com/office/drawing/2014/main" id="{3F5119F3-235B-E795-6FD2-854023E5D9C0}"/>
              </a:ext>
            </a:extLst>
          </p:cNvPr>
          <p:cNvPicPr>
            <a:picLocks noChangeAspect="1"/>
          </p:cNvPicPr>
          <p:nvPr/>
        </p:nvPicPr>
        <p:blipFill>
          <a:blip r:embed="rId3"/>
          <a:stretch>
            <a:fillRect/>
          </a:stretch>
        </p:blipFill>
        <p:spPr>
          <a:xfrm>
            <a:off x="390525" y="1692045"/>
            <a:ext cx="3474420" cy="3163734"/>
          </a:xfrm>
          <a:prstGeom prst="rect">
            <a:avLst/>
          </a:prstGeom>
          <a:effectLst>
            <a:softEdge rad="63500"/>
          </a:effectLst>
        </p:spPr>
      </p:pic>
      <p:sp>
        <p:nvSpPr>
          <p:cNvPr id="18" name="ZoneTexte 17">
            <a:extLst>
              <a:ext uri="{FF2B5EF4-FFF2-40B4-BE49-F238E27FC236}">
                <a16:creationId xmlns:a16="http://schemas.microsoft.com/office/drawing/2014/main" id="{618324D7-14D9-EBC2-4999-123D36028C0E}"/>
              </a:ext>
            </a:extLst>
          </p:cNvPr>
          <p:cNvSpPr txBox="1"/>
          <p:nvPr/>
        </p:nvSpPr>
        <p:spPr>
          <a:xfrm>
            <a:off x="4915565" y="1285875"/>
            <a:ext cx="2185214" cy="400110"/>
          </a:xfrm>
          <a:prstGeom prst="rect">
            <a:avLst/>
          </a:prstGeom>
          <a:noFill/>
        </p:spPr>
        <p:txBody>
          <a:bodyPr wrap="none" rtlCol="0">
            <a:spAutoFit/>
          </a:bodyPr>
          <a:lstStyle/>
          <a:p>
            <a:r>
              <a:rPr lang="fr-FR" sz="2000" dirty="0">
                <a:latin typeface="JetBrainsMono NF" panose="02010509020102050004" pitchFamily="49" charset="0"/>
              </a:rPr>
              <a:t>…les touches…</a:t>
            </a:r>
          </a:p>
        </p:txBody>
      </p:sp>
      <p:pic>
        <p:nvPicPr>
          <p:cNvPr id="7" name="Image 6">
            <a:extLst>
              <a:ext uri="{FF2B5EF4-FFF2-40B4-BE49-F238E27FC236}">
                <a16:creationId xmlns:a16="http://schemas.microsoft.com/office/drawing/2014/main" id="{58F71EDE-5CAF-45AF-D073-8AB35F58849A}"/>
              </a:ext>
            </a:extLst>
          </p:cNvPr>
          <p:cNvPicPr>
            <a:picLocks noChangeAspect="1"/>
          </p:cNvPicPr>
          <p:nvPr/>
        </p:nvPicPr>
        <p:blipFill>
          <a:blip r:embed="rId4"/>
          <a:stretch>
            <a:fillRect/>
          </a:stretch>
        </p:blipFill>
        <p:spPr>
          <a:xfrm>
            <a:off x="4463318" y="1692045"/>
            <a:ext cx="3089709" cy="3163734"/>
          </a:xfrm>
          <a:prstGeom prst="rect">
            <a:avLst/>
          </a:prstGeom>
          <a:effectLst>
            <a:softEdge rad="63500"/>
          </a:effectLst>
        </p:spPr>
      </p:pic>
      <p:sp>
        <p:nvSpPr>
          <p:cNvPr id="8" name="ZoneTexte 7">
            <a:extLst>
              <a:ext uri="{FF2B5EF4-FFF2-40B4-BE49-F238E27FC236}">
                <a16:creationId xmlns:a16="http://schemas.microsoft.com/office/drawing/2014/main" id="{AD129776-9C33-9967-77B5-B08C797BB6C5}"/>
              </a:ext>
            </a:extLst>
          </p:cNvPr>
          <p:cNvSpPr txBox="1"/>
          <p:nvPr/>
        </p:nvSpPr>
        <p:spPr>
          <a:xfrm>
            <a:off x="8446602" y="1243833"/>
            <a:ext cx="3108543" cy="400110"/>
          </a:xfrm>
          <a:prstGeom prst="rect">
            <a:avLst/>
          </a:prstGeom>
          <a:noFill/>
        </p:spPr>
        <p:txBody>
          <a:bodyPr wrap="none" rtlCol="0">
            <a:spAutoFit/>
          </a:bodyPr>
          <a:lstStyle/>
          <a:p>
            <a:r>
              <a:rPr lang="fr-FR" sz="2000" dirty="0">
                <a:latin typeface="JetBrainsMono NF" panose="02010509020102050004" pitchFamily="49" charset="0"/>
              </a:rPr>
              <a:t>…et les contrôleurs</a:t>
            </a:r>
          </a:p>
        </p:txBody>
      </p:sp>
      <p:pic>
        <p:nvPicPr>
          <p:cNvPr id="9" name="Image 8">
            <a:extLst>
              <a:ext uri="{FF2B5EF4-FFF2-40B4-BE49-F238E27FC236}">
                <a16:creationId xmlns:a16="http://schemas.microsoft.com/office/drawing/2014/main" id="{0D8EF667-24EA-09AC-76BF-24135CA3175F}"/>
              </a:ext>
            </a:extLst>
          </p:cNvPr>
          <p:cNvPicPr>
            <a:picLocks noChangeAspect="1"/>
          </p:cNvPicPr>
          <p:nvPr/>
        </p:nvPicPr>
        <p:blipFill>
          <a:blip r:embed="rId5"/>
          <a:stretch>
            <a:fillRect/>
          </a:stretch>
        </p:blipFill>
        <p:spPr>
          <a:xfrm>
            <a:off x="7616187" y="2338823"/>
            <a:ext cx="1872074" cy="1404056"/>
          </a:xfrm>
          <a:prstGeom prst="rect">
            <a:avLst/>
          </a:prstGeom>
        </p:spPr>
      </p:pic>
      <p:pic>
        <p:nvPicPr>
          <p:cNvPr id="10" name="Image 9">
            <a:extLst>
              <a:ext uri="{FF2B5EF4-FFF2-40B4-BE49-F238E27FC236}">
                <a16:creationId xmlns:a16="http://schemas.microsoft.com/office/drawing/2014/main" id="{A16E0DD7-BAC7-D8CE-0DBF-95D64B36F023}"/>
              </a:ext>
            </a:extLst>
          </p:cNvPr>
          <p:cNvPicPr>
            <a:picLocks noChangeAspect="1"/>
          </p:cNvPicPr>
          <p:nvPr/>
        </p:nvPicPr>
        <p:blipFill>
          <a:blip r:embed="rId6"/>
          <a:stretch>
            <a:fillRect/>
          </a:stretch>
        </p:blipFill>
        <p:spPr>
          <a:xfrm>
            <a:off x="10316113" y="4848702"/>
            <a:ext cx="1658102" cy="1119219"/>
          </a:xfrm>
          <a:prstGeom prst="rect">
            <a:avLst/>
          </a:prstGeom>
        </p:spPr>
      </p:pic>
      <p:pic>
        <p:nvPicPr>
          <p:cNvPr id="11" name="Image 10" descr="Une image contenant équipement électronique, circuit&#10;&#10;Description générée automatiquement">
            <a:extLst>
              <a:ext uri="{FF2B5EF4-FFF2-40B4-BE49-F238E27FC236}">
                <a16:creationId xmlns:a16="http://schemas.microsoft.com/office/drawing/2014/main" id="{0E96213F-C56E-AF9C-B5E1-15D774F8BDEC}"/>
              </a:ext>
            </a:extLst>
          </p:cNvPr>
          <p:cNvPicPr>
            <a:picLocks noChangeAspect="1"/>
          </p:cNvPicPr>
          <p:nvPr/>
        </p:nvPicPr>
        <p:blipFill>
          <a:blip r:embed="rId7"/>
          <a:stretch>
            <a:fillRect/>
          </a:stretch>
        </p:blipFill>
        <p:spPr>
          <a:xfrm rot="1933707">
            <a:off x="7520232" y="4467200"/>
            <a:ext cx="2494970" cy="957633"/>
          </a:xfrm>
          <a:prstGeom prst="rect">
            <a:avLst/>
          </a:prstGeom>
        </p:spPr>
      </p:pic>
      <p:pic>
        <p:nvPicPr>
          <p:cNvPr id="12" name="Image 11">
            <a:extLst>
              <a:ext uri="{FF2B5EF4-FFF2-40B4-BE49-F238E27FC236}">
                <a16:creationId xmlns:a16="http://schemas.microsoft.com/office/drawing/2014/main" id="{5D46B974-1BAB-EC4F-C70E-8363468F1ADE}"/>
              </a:ext>
            </a:extLst>
          </p:cNvPr>
          <p:cNvPicPr>
            <a:picLocks noChangeAspect="1"/>
          </p:cNvPicPr>
          <p:nvPr/>
        </p:nvPicPr>
        <p:blipFill>
          <a:blip r:embed="rId8"/>
          <a:stretch>
            <a:fillRect/>
          </a:stretch>
        </p:blipFill>
        <p:spPr>
          <a:xfrm>
            <a:off x="9892853" y="1485930"/>
            <a:ext cx="2340869" cy="2340869"/>
          </a:xfrm>
          <a:prstGeom prst="rect">
            <a:avLst/>
          </a:prstGeom>
        </p:spPr>
      </p:pic>
      <p:sp>
        <p:nvSpPr>
          <p:cNvPr id="4" name="ZoneTexte 5">
            <a:extLst>
              <a:ext uri="{FF2B5EF4-FFF2-40B4-BE49-F238E27FC236}">
                <a16:creationId xmlns:a16="http://schemas.microsoft.com/office/drawing/2014/main" id="{CB3F5A66-757A-9868-AC2F-A70AD6356A23}"/>
              </a:ext>
            </a:extLst>
          </p:cNvPr>
          <p:cNvSpPr txBox="1"/>
          <p:nvPr/>
        </p:nvSpPr>
        <p:spPr>
          <a:xfrm>
            <a:off x="9682038" y="6074638"/>
            <a:ext cx="2282997" cy="338554"/>
          </a:xfrm>
          <a:prstGeom prst="rect">
            <a:avLst/>
          </a:prstGeom>
          <a:noFill/>
        </p:spPr>
        <p:txBody>
          <a:bodyPr wrap="none" rtlCol="0">
            <a:spAutoFit/>
          </a:bodyPr>
          <a:lstStyle/>
          <a:p>
            <a:r>
              <a:rPr lang="fr-FR" sz="1600" dirty="0">
                <a:latin typeface="JetBrainsMono NF" panose="02010509020102050004" pitchFamily="49" charset="0"/>
              </a:rPr>
              <a:t>Raspberry Pi Pico</a:t>
            </a:r>
          </a:p>
        </p:txBody>
      </p:sp>
      <p:sp>
        <p:nvSpPr>
          <p:cNvPr id="5" name="ZoneTexte 6">
            <a:extLst>
              <a:ext uri="{FF2B5EF4-FFF2-40B4-BE49-F238E27FC236}">
                <a16:creationId xmlns:a16="http://schemas.microsoft.com/office/drawing/2014/main" id="{963FDB73-19E1-C358-4366-F04E874CF66A}"/>
              </a:ext>
            </a:extLst>
          </p:cNvPr>
          <p:cNvSpPr txBox="1"/>
          <p:nvPr/>
        </p:nvSpPr>
        <p:spPr>
          <a:xfrm>
            <a:off x="11030802" y="1840551"/>
            <a:ext cx="1048685" cy="338554"/>
          </a:xfrm>
          <a:prstGeom prst="rect">
            <a:avLst/>
          </a:prstGeom>
          <a:noFill/>
        </p:spPr>
        <p:txBody>
          <a:bodyPr wrap="none" rtlCol="0">
            <a:spAutoFit/>
          </a:bodyPr>
          <a:lstStyle/>
          <a:p>
            <a:r>
              <a:rPr lang="fr-FR" sz="1600" dirty="0">
                <a:latin typeface="JetBrainsMono NF" panose="02010509020102050004" pitchFamily="49" charset="0"/>
              </a:rPr>
              <a:t>Feather</a:t>
            </a:r>
          </a:p>
        </p:txBody>
      </p:sp>
      <p:sp>
        <p:nvSpPr>
          <p:cNvPr id="13" name="ZoneTexte 7">
            <a:extLst>
              <a:ext uri="{FF2B5EF4-FFF2-40B4-BE49-F238E27FC236}">
                <a16:creationId xmlns:a16="http://schemas.microsoft.com/office/drawing/2014/main" id="{F2869E7B-DC98-353F-14AB-F5F08D7ABFE0}"/>
              </a:ext>
            </a:extLst>
          </p:cNvPr>
          <p:cNvSpPr txBox="1"/>
          <p:nvPr/>
        </p:nvSpPr>
        <p:spPr>
          <a:xfrm>
            <a:off x="7795355" y="1784204"/>
            <a:ext cx="2282997" cy="338554"/>
          </a:xfrm>
          <a:prstGeom prst="rect">
            <a:avLst/>
          </a:prstGeom>
          <a:noFill/>
        </p:spPr>
        <p:txBody>
          <a:bodyPr wrap="none" rtlCol="0">
            <a:spAutoFit/>
          </a:bodyPr>
          <a:lstStyle/>
          <a:p>
            <a:r>
              <a:rPr lang="fr-FR" sz="1600" dirty="0">
                <a:latin typeface="JetBrainsMono NF" panose="02010509020102050004" pitchFamily="49" charset="0"/>
              </a:rPr>
              <a:t>Arduino Pro Micro</a:t>
            </a:r>
          </a:p>
        </p:txBody>
      </p:sp>
      <p:sp>
        <p:nvSpPr>
          <p:cNvPr id="14" name="ZoneTexte 10">
            <a:extLst>
              <a:ext uri="{FF2B5EF4-FFF2-40B4-BE49-F238E27FC236}">
                <a16:creationId xmlns:a16="http://schemas.microsoft.com/office/drawing/2014/main" id="{5A0D60E6-8DD1-C9DA-7926-6C45BB3EB1D3}"/>
              </a:ext>
            </a:extLst>
          </p:cNvPr>
          <p:cNvSpPr txBox="1"/>
          <p:nvPr/>
        </p:nvSpPr>
        <p:spPr>
          <a:xfrm>
            <a:off x="8655341" y="3884342"/>
            <a:ext cx="1665841" cy="338554"/>
          </a:xfrm>
          <a:prstGeom prst="rect">
            <a:avLst/>
          </a:prstGeom>
          <a:noFill/>
        </p:spPr>
        <p:txBody>
          <a:bodyPr wrap="none" rtlCol="0">
            <a:spAutoFit/>
          </a:bodyPr>
          <a:lstStyle/>
          <a:p>
            <a:r>
              <a:rPr lang="en-US" sz="1600" dirty="0">
                <a:latin typeface="JetBrainsMono NF" panose="02010509020102050004" pitchFamily="49" charset="0"/>
              </a:rPr>
              <a:t>QMK Proton-C</a:t>
            </a:r>
            <a:endParaRPr lang="fr-FR" sz="1600" dirty="0">
              <a:latin typeface="JetBrainsMono NF" panose="02010509020102050004" pitchFamily="49" charset="0"/>
            </a:endParaRPr>
          </a:p>
        </p:txBody>
      </p:sp>
      <p:sp>
        <p:nvSpPr>
          <p:cNvPr id="15" name="ZoneTexte 11">
            <a:extLst>
              <a:ext uri="{FF2B5EF4-FFF2-40B4-BE49-F238E27FC236}">
                <a16:creationId xmlns:a16="http://schemas.microsoft.com/office/drawing/2014/main" id="{AF2F1474-1D22-4D35-FDD2-7DA5B53ABBD0}"/>
              </a:ext>
            </a:extLst>
          </p:cNvPr>
          <p:cNvSpPr txBox="1"/>
          <p:nvPr/>
        </p:nvSpPr>
        <p:spPr>
          <a:xfrm>
            <a:off x="8665734" y="4167269"/>
            <a:ext cx="3299301" cy="307777"/>
          </a:xfrm>
          <a:prstGeom prst="rect">
            <a:avLst/>
          </a:prstGeom>
          <a:noFill/>
        </p:spPr>
        <p:txBody>
          <a:bodyPr wrap="none" rtlCol="0">
            <a:spAutoFit/>
          </a:bodyPr>
          <a:lstStyle/>
          <a:p>
            <a:r>
              <a:rPr lang="fr-FR" sz="1400" dirty="0"/>
              <a:t>ARM Cortex-M4 (STM32F303CCT6)</a:t>
            </a:r>
            <a:endParaRPr lang="fr-FR" sz="1400" dirty="0">
              <a:latin typeface="JetBrainsMono NF" panose="02010509020102050004" pitchFamily="49" charset="0"/>
            </a:endParaRPr>
          </a:p>
        </p:txBody>
      </p:sp>
      <p:sp>
        <p:nvSpPr>
          <p:cNvPr id="16" name="ZoneTexte 12">
            <a:extLst>
              <a:ext uri="{FF2B5EF4-FFF2-40B4-BE49-F238E27FC236}">
                <a16:creationId xmlns:a16="http://schemas.microsoft.com/office/drawing/2014/main" id="{EE22DDD5-0CA1-3810-870F-AD748BBAD504}"/>
              </a:ext>
            </a:extLst>
          </p:cNvPr>
          <p:cNvSpPr txBox="1"/>
          <p:nvPr/>
        </p:nvSpPr>
        <p:spPr>
          <a:xfrm>
            <a:off x="7795355" y="2060092"/>
            <a:ext cx="1903085" cy="307777"/>
          </a:xfrm>
          <a:prstGeom prst="rect">
            <a:avLst/>
          </a:prstGeom>
          <a:noFill/>
        </p:spPr>
        <p:txBody>
          <a:bodyPr wrap="none" rtlCol="0">
            <a:spAutoFit/>
          </a:bodyPr>
          <a:lstStyle/>
          <a:p>
            <a:r>
              <a:rPr lang="fr-FR" sz="1400" dirty="0"/>
              <a:t>AVR (ATmega32U4)</a:t>
            </a:r>
            <a:endParaRPr lang="fr-FR" sz="1400" dirty="0">
              <a:latin typeface="JetBrainsMono NF" panose="02010509020102050004" pitchFamily="49" charset="0"/>
            </a:endParaRPr>
          </a:p>
        </p:txBody>
      </p:sp>
      <p:sp>
        <p:nvSpPr>
          <p:cNvPr id="17" name="ZoneTexte 13">
            <a:extLst>
              <a:ext uri="{FF2B5EF4-FFF2-40B4-BE49-F238E27FC236}">
                <a16:creationId xmlns:a16="http://schemas.microsoft.com/office/drawing/2014/main" id="{19C9510B-1926-B750-9B25-44A2453E46D0}"/>
              </a:ext>
            </a:extLst>
          </p:cNvPr>
          <p:cNvSpPr txBox="1"/>
          <p:nvPr/>
        </p:nvSpPr>
        <p:spPr>
          <a:xfrm>
            <a:off x="9682038" y="6346336"/>
            <a:ext cx="2547492" cy="307777"/>
          </a:xfrm>
          <a:prstGeom prst="rect">
            <a:avLst/>
          </a:prstGeom>
          <a:noFill/>
        </p:spPr>
        <p:txBody>
          <a:bodyPr wrap="none" rtlCol="0">
            <a:spAutoFit/>
          </a:bodyPr>
          <a:lstStyle/>
          <a:p>
            <a:r>
              <a:rPr lang="fr-FR" sz="1400" dirty="0"/>
              <a:t>ARM Cortex-M0 (RP2040)</a:t>
            </a:r>
            <a:endParaRPr lang="fr-FR" sz="1400" dirty="0">
              <a:latin typeface="JetBrainsMono NF" panose="02010509020102050004" pitchFamily="49" charset="0"/>
            </a:endParaRPr>
          </a:p>
        </p:txBody>
      </p:sp>
    </p:spTree>
    <p:extLst>
      <p:ext uri="{BB962C8B-B14F-4D97-AF65-F5344CB8AC3E}">
        <p14:creationId xmlns:p14="http://schemas.microsoft.com/office/powerpoint/2010/main" val="14904841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8" grpId="0"/>
      <p:bldP spid="4" grpId="0"/>
      <p:bldP spid="5" grpId="0"/>
      <p:bldP spid="13"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34528-3E03-4068-A16C-F10EB6C0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a:extLst>
              <a:ext uri="{FF2B5EF4-FFF2-40B4-BE49-F238E27FC236}">
                <a16:creationId xmlns:a16="http://schemas.microsoft.com/office/drawing/2014/main" id="{630F83A2-560C-B836-BB31-5ABF4CAFB936}"/>
              </a:ext>
            </a:extLst>
          </p:cNvPr>
          <p:cNvSpPr txBox="1"/>
          <p:nvPr/>
        </p:nvSpPr>
        <p:spPr>
          <a:xfrm>
            <a:off x="503090" y="3027541"/>
            <a:ext cx="4960189" cy="802917"/>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r>
              <a:rPr lang="en-US" sz="36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Les gadgets en bonus</a:t>
            </a:r>
          </a:p>
        </p:txBody>
      </p:sp>
      <p:sp>
        <p:nvSpPr>
          <p:cNvPr id="16" name="Rectangle: Rounded Corners 15">
            <a:extLst>
              <a:ext uri="{FF2B5EF4-FFF2-40B4-BE49-F238E27FC236}">
                <a16:creationId xmlns:a16="http://schemas.microsoft.com/office/drawing/2014/main" id="{22F83B2A-BFAC-4761-8F62-E7854959E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7388" y="772696"/>
            <a:ext cx="5042779" cy="4781641"/>
          </a:xfrm>
          <a:prstGeom prst="roundRect">
            <a:avLst>
              <a:gd name="adj" fmla="val 3109"/>
            </a:avLst>
          </a:prstGeom>
          <a:solidFill>
            <a:schemeClr val="tx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3CC8E38-A9FA-440C-97DA-52C0FAABE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0924" y="933561"/>
            <a:ext cx="2469774" cy="266834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Image 8">
            <a:extLst>
              <a:ext uri="{FF2B5EF4-FFF2-40B4-BE49-F238E27FC236}">
                <a16:creationId xmlns:a16="http://schemas.microsoft.com/office/drawing/2014/main" id="{1CEF0F0A-B840-33F3-AA4D-0ACC209EE1E2}"/>
              </a:ext>
            </a:extLst>
          </p:cNvPr>
          <p:cNvPicPr>
            <a:picLocks noChangeAspect="1"/>
          </p:cNvPicPr>
          <p:nvPr/>
        </p:nvPicPr>
        <p:blipFill>
          <a:blip r:embed="rId4"/>
          <a:stretch/>
        </p:blipFill>
        <p:spPr>
          <a:xfrm>
            <a:off x="6773889" y="1191777"/>
            <a:ext cx="2134572" cy="2134572"/>
          </a:xfrm>
          <a:prstGeom prst="rect">
            <a:avLst/>
          </a:prstGeom>
        </p:spPr>
      </p:pic>
      <p:pic>
        <p:nvPicPr>
          <p:cNvPr id="7" name="Image 6">
            <a:extLst>
              <a:ext uri="{FF2B5EF4-FFF2-40B4-BE49-F238E27FC236}">
                <a16:creationId xmlns:a16="http://schemas.microsoft.com/office/drawing/2014/main" id="{49D92024-3FA6-68CD-7CF9-011228D7BE98}"/>
              </a:ext>
            </a:extLst>
          </p:cNvPr>
          <p:cNvPicPr>
            <a:picLocks noChangeAspect="1"/>
          </p:cNvPicPr>
          <p:nvPr/>
        </p:nvPicPr>
        <p:blipFill>
          <a:blip r:embed="rId5"/>
          <a:stretch/>
        </p:blipFill>
        <p:spPr>
          <a:xfrm>
            <a:off x="9470242" y="1089303"/>
            <a:ext cx="1604098" cy="1604098"/>
          </a:xfrm>
          <a:prstGeom prst="rect">
            <a:avLst/>
          </a:prstGeom>
        </p:spPr>
      </p:pic>
      <p:sp>
        <p:nvSpPr>
          <p:cNvPr id="20" name="Rectangle 19">
            <a:extLst>
              <a:ext uri="{FF2B5EF4-FFF2-40B4-BE49-F238E27FC236}">
                <a16:creationId xmlns:a16="http://schemas.microsoft.com/office/drawing/2014/main" id="{B2CBD8C4-AB0A-433D-947A-3C6C25F77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2546" y="940195"/>
            <a:ext cx="2039492" cy="193261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7D7D716-99A8-4AB5-A746-FE9B151DC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0924" y="3757647"/>
            <a:ext cx="2469774" cy="164052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2">
            <a:extLst>
              <a:ext uri="{FF2B5EF4-FFF2-40B4-BE49-F238E27FC236}">
                <a16:creationId xmlns:a16="http://schemas.microsoft.com/office/drawing/2014/main" id="{2A5DFC2B-AF7B-A075-2A14-B155D7CE3CF8}"/>
              </a:ext>
            </a:extLst>
          </p:cNvPr>
          <p:cNvPicPr>
            <a:picLocks noChangeAspect="1"/>
          </p:cNvPicPr>
          <p:nvPr/>
        </p:nvPicPr>
        <p:blipFill>
          <a:blip r:embed="rId6"/>
          <a:stretch/>
        </p:blipFill>
        <p:spPr>
          <a:xfrm>
            <a:off x="7203254" y="3952690"/>
            <a:ext cx="1272402" cy="1272402"/>
          </a:xfrm>
          <a:prstGeom prst="rect">
            <a:avLst/>
          </a:prstGeom>
        </p:spPr>
      </p:pic>
      <p:pic>
        <p:nvPicPr>
          <p:cNvPr id="5" name="Image 4">
            <a:extLst>
              <a:ext uri="{FF2B5EF4-FFF2-40B4-BE49-F238E27FC236}">
                <a16:creationId xmlns:a16="http://schemas.microsoft.com/office/drawing/2014/main" id="{0E949B54-6A34-15B1-64F9-1DC9EC7A7B1C}"/>
              </a:ext>
            </a:extLst>
          </p:cNvPr>
          <p:cNvPicPr>
            <a:picLocks noChangeAspect="1"/>
          </p:cNvPicPr>
          <p:nvPr/>
        </p:nvPicPr>
        <p:blipFill>
          <a:blip r:embed="rId7"/>
          <a:stretch/>
        </p:blipFill>
        <p:spPr>
          <a:xfrm>
            <a:off x="9413412" y="3346428"/>
            <a:ext cx="1717756" cy="1717756"/>
          </a:xfrm>
          <a:prstGeom prst="rect">
            <a:avLst/>
          </a:prstGeom>
        </p:spPr>
      </p:pic>
      <p:sp>
        <p:nvSpPr>
          <p:cNvPr id="24" name="Rectangle 23">
            <a:extLst>
              <a:ext uri="{FF2B5EF4-FFF2-40B4-BE49-F238E27FC236}">
                <a16:creationId xmlns:a16="http://schemas.microsoft.com/office/drawing/2014/main" id="{4E54F23A-86D4-4F2F-A29A-DDF4D63CA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2546" y="3022338"/>
            <a:ext cx="2039492" cy="2375834"/>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ZoneTexte 1">
            <a:extLst>
              <a:ext uri="{FF2B5EF4-FFF2-40B4-BE49-F238E27FC236}">
                <a16:creationId xmlns:a16="http://schemas.microsoft.com/office/drawing/2014/main" id="{6FBE012F-4F95-4E5E-45A0-923ECFB7ED28}"/>
              </a:ext>
            </a:extLst>
          </p:cNvPr>
          <p:cNvSpPr txBox="1"/>
          <p:nvPr/>
        </p:nvSpPr>
        <p:spPr>
          <a:xfrm>
            <a:off x="7363184" y="3290939"/>
            <a:ext cx="925253" cy="338554"/>
          </a:xfrm>
          <a:prstGeom prst="rect">
            <a:avLst/>
          </a:prstGeom>
          <a:noFill/>
        </p:spPr>
        <p:txBody>
          <a:bodyPr wrap="none" rtlCol="0">
            <a:spAutoFit/>
          </a:bodyPr>
          <a:lstStyle/>
          <a:p>
            <a:r>
              <a:rPr lang="en-US" sz="1600" dirty="0">
                <a:solidFill>
                  <a:schemeClr val="bg1"/>
                </a:solidFill>
              </a:rPr>
              <a:t>Buzzer</a:t>
            </a:r>
            <a:endParaRPr lang="fr-FR" sz="1600" dirty="0">
              <a:solidFill>
                <a:schemeClr val="bg1"/>
              </a:solidFill>
            </a:endParaRPr>
          </a:p>
        </p:txBody>
      </p:sp>
      <p:sp>
        <p:nvSpPr>
          <p:cNvPr id="15" name="ZoneTexte 14">
            <a:extLst>
              <a:ext uri="{FF2B5EF4-FFF2-40B4-BE49-F238E27FC236}">
                <a16:creationId xmlns:a16="http://schemas.microsoft.com/office/drawing/2014/main" id="{13335D46-F891-36FE-6597-72D2E33B0954}"/>
              </a:ext>
            </a:extLst>
          </p:cNvPr>
          <p:cNvSpPr txBox="1"/>
          <p:nvPr/>
        </p:nvSpPr>
        <p:spPr>
          <a:xfrm>
            <a:off x="6820440" y="5114791"/>
            <a:ext cx="2036135" cy="338554"/>
          </a:xfrm>
          <a:prstGeom prst="rect">
            <a:avLst/>
          </a:prstGeom>
          <a:noFill/>
        </p:spPr>
        <p:txBody>
          <a:bodyPr wrap="none" rtlCol="0">
            <a:spAutoFit/>
          </a:bodyPr>
          <a:lstStyle/>
          <a:p>
            <a:r>
              <a:rPr lang="en-US" sz="1600" dirty="0">
                <a:solidFill>
                  <a:schemeClr val="bg1"/>
                </a:solidFill>
              </a:rPr>
              <a:t>Retour haptique</a:t>
            </a:r>
            <a:endParaRPr lang="fr-FR" sz="1600" dirty="0">
              <a:solidFill>
                <a:schemeClr val="bg1"/>
              </a:solidFill>
            </a:endParaRPr>
          </a:p>
        </p:txBody>
      </p:sp>
      <p:sp>
        <p:nvSpPr>
          <p:cNvPr id="17" name="ZoneTexte 16">
            <a:extLst>
              <a:ext uri="{FF2B5EF4-FFF2-40B4-BE49-F238E27FC236}">
                <a16:creationId xmlns:a16="http://schemas.microsoft.com/office/drawing/2014/main" id="{B537EFA6-558E-E095-8511-462C5E9C5EF9}"/>
              </a:ext>
            </a:extLst>
          </p:cNvPr>
          <p:cNvSpPr txBox="1"/>
          <p:nvPr/>
        </p:nvSpPr>
        <p:spPr>
          <a:xfrm>
            <a:off x="9562800" y="5104360"/>
            <a:ext cx="1418978" cy="338554"/>
          </a:xfrm>
          <a:prstGeom prst="rect">
            <a:avLst/>
          </a:prstGeom>
          <a:noFill/>
        </p:spPr>
        <p:txBody>
          <a:bodyPr wrap="none" rtlCol="0">
            <a:spAutoFit/>
          </a:bodyPr>
          <a:lstStyle/>
          <a:p>
            <a:r>
              <a:rPr lang="en-US" sz="1600" dirty="0">
                <a:solidFill>
                  <a:schemeClr val="bg1"/>
                </a:solidFill>
              </a:rPr>
              <a:t>Écran OLED</a:t>
            </a:r>
            <a:endParaRPr lang="fr-FR" sz="1600" dirty="0">
              <a:solidFill>
                <a:schemeClr val="bg1"/>
              </a:solidFill>
            </a:endParaRPr>
          </a:p>
        </p:txBody>
      </p:sp>
      <p:sp>
        <p:nvSpPr>
          <p:cNvPr id="19" name="ZoneTexte 18">
            <a:extLst>
              <a:ext uri="{FF2B5EF4-FFF2-40B4-BE49-F238E27FC236}">
                <a16:creationId xmlns:a16="http://schemas.microsoft.com/office/drawing/2014/main" id="{64B2D203-EB1F-C30E-6F75-FFEED1C78E84}"/>
              </a:ext>
            </a:extLst>
          </p:cNvPr>
          <p:cNvSpPr txBox="1"/>
          <p:nvPr/>
        </p:nvSpPr>
        <p:spPr>
          <a:xfrm>
            <a:off x="9624515" y="2564300"/>
            <a:ext cx="1295547" cy="338554"/>
          </a:xfrm>
          <a:prstGeom prst="rect">
            <a:avLst/>
          </a:prstGeom>
          <a:noFill/>
        </p:spPr>
        <p:txBody>
          <a:bodyPr wrap="none" rtlCol="0">
            <a:spAutoFit/>
          </a:bodyPr>
          <a:lstStyle/>
          <a:p>
            <a:r>
              <a:rPr lang="en-US" sz="1600" dirty="0">
                <a:solidFill>
                  <a:schemeClr val="bg1"/>
                </a:solidFill>
              </a:rPr>
              <a:t>Trackball</a:t>
            </a:r>
            <a:endParaRPr lang="fr-FR" sz="1600" dirty="0">
              <a:solidFill>
                <a:schemeClr val="bg1"/>
              </a:solidFill>
            </a:endParaRPr>
          </a:p>
        </p:txBody>
      </p:sp>
    </p:spTree>
    <p:extLst>
      <p:ext uri="{BB962C8B-B14F-4D97-AF65-F5344CB8AC3E}">
        <p14:creationId xmlns:p14="http://schemas.microsoft.com/office/powerpoint/2010/main" val="1785278235"/>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437E051-A58D-91A9-FF02-ED85504E87F5}"/>
              </a:ext>
            </a:extLst>
          </p:cNvPr>
          <p:cNvPicPr>
            <a:picLocks noChangeAspect="1"/>
          </p:cNvPicPr>
          <p:nvPr/>
        </p:nvPicPr>
        <p:blipFill>
          <a:blip r:embed="rId3"/>
          <a:stretch>
            <a:fillRect/>
          </a:stretch>
        </p:blipFill>
        <p:spPr>
          <a:xfrm>
            <a:off x="711827" y="837033"/>
            <a:ext cx="10768345" cy="5841505"/>
          </a:xfrm>
          <a:prstGeom prst="rect">
            <a:avLst/>
          </a:prstGeom>
          <a:effectLst>
            <a:outerShdw blurRad="50800" dist="38100" dir="2700000" sx="101000" sy="101000" algn="tl" rotWithShape="0">
              <a:schemeClr val="bg1">
                <a:lumMod val="95000"/>
                <a:lumOff val="5000"/>
                <a:alpha val="41000"/>
              </a:schemeClr>
            </a:outerShdw>
            <a:softEdge rad="12700"/>
          </a:effectLst>
        </p:spPr>
      </p:pic>
      <p:sp>
        <p:nvSpPr>
          <p:cNvPr id="2" name="ZoneTexte 1">
            <a:extLst>
              <a:ext uri="{FF2B5EF4-FFF2-40B4-BE49-F238E27FC236}">
                <a16:creationId xmlns:a16="http://schemas.microsoft.com/office/drawing/2014/main" id="{C229AE5B-458E-2EB1-1D23-58CCC2795FD0}"/>
              </a:ext>
            </a:extLst>
          </p:cNvPr>
          <p:cNvSpPr txBox="1"/>
          <p:nvPr/>
        </p:nvSpPr>
        <p:spPr>
          <a:xfrm>
            <a:off x="4500050" y="179462"/>
            <a:ext cx="3191899" cy="523220"/>
          </a:xfrm>
          <a:prstGeom prst="rect">
            <a:avLst/>
          </a:prstGeom>
          <a:noFill/>
        </p:spPr>
        <p:txBody>
          <a:bodyPr wrap="none" rtlCol="0">
            <a:spAutoFit/>
          </a:bodyPr>
          <a:lstStyle/>
          <a:p>
            <a:r>
              <a:rPr lang="fr-FR" sz="2800" dirty="0" err="1">
                <a:latin typeface="JetBrainsMono NF" panose="02010509020102050004" pitchFamily="49" charset="0"/>
              </a:rPr>
              <a:t>Firmware</a:t>
            </a:r>
            <a:r>
              <a:rPr lang="fr-FR" sz="2800" dirty="0">
                <a:latin typeface="JetBrainsMono NF" panose="02010509020102050004" pitchFamily="49" charset="0"/>
              </a:rPr>
              <a:t> : QMK</a:t>
            </a:r>
          </a:p>
        </p:txBody>
      </p:sp>
    </p:spTree>
    <p:extLst>
      <p:ext uri="{BB962C8B-B14F-4D97-AF65-F5344CB8AC3E}">
        <p14:creationId xmlns:p14="http://schemas.microsoft.com/office/powerpoint/2010/main" val="17754727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99BC282-BB01-C70D-166F-40E95941BF4B}"/>
              </a:ext>
            </a:extLst>
          </p:cNvPr>
          <p:cNvPicPr>
            <a:picLocks noChangeAspect="1"/>
          </p:cNvPicPr>
          <p:nvPr/>
        </p:nvPicPr>
        <p:blipFill>
          <a:blip r:embed="rId3"/>
          <a:stretch>
            <a:fillRect/>
          </a:stretch>
        </p:blipFill>
        <p:spPr>
          <a:xfrm>
            <a:off x="418910" y="1682496"/>
            <a:ext cx="11354179" cy="3493008"/>
          </a:xfrm>
          <a:prstGeom prst="rect">
            <a:avLst/>
          </a:prstGeom>
          <a:effectLst>
            <a:softEdge rad="31750"/>
          </a:effectLst>
        </p:spPr>
      </p:pic>
      <p:pic>
        <p:nvPicPr>
          <p:cNvPr id="3" name="Image 2">
            <a:extLst>
              <a:ext uri="{FF2B5EF4-FFF2-40B4-BE49-F238E27FC236}">
                <a16:creationId xmlns:a16="http://schemas.microsoft.com/office/drawing/2014/main" id="{84E97E5A-DDD4-B4FA-88EC-5ED89F58A43E}"/>
              </a:ext>
            </a:extLst>
          </p:cNvPr>
          <p:cNvPicPr>
            <a:picLocks noChangeAspect="1"/>
          </p:cNvPicPr>
          <p:nvPr/>
        </p:nvPicPr>
        <p:blipFill>
          <a:blip r:embed="rId4"/>
          <a:stretch>
            <a:fillRect/>
          </a:stretch>
        </p:blipFill>
        <p:spPr>
          <a:xfrm>
            <a:off x="3220634" y="1522363"/>
            <a:ext cx="5225781" cy="3813273"/>
          </a:xfrm>
          <a:prstGeom prst="rect">
            <a:avLst/>
          </a:prstGeom>
          <a:effectLst>
            <a:softEdge rad="31750"/>
          </a:effectLst>
        </p:spPr>
      </p:pic>
      <p:sp>
        <p:nvSpPr>
          <p:cNvPr id="7" name="ZoneTexte 6">
            <a:extLst>
              <a:ext uri="{FF2B5EF4-FFF2-40B4-BE49-F238E27FC236}">
                <a16:creationId xmlns:a16="http://schemas.microsoft.com/office/drawing/2014/main" id="{0B17102F-3D66-D9F6-D15B-04D7C5D9A890}"/>
              </a:ext>
            </a:extLst>
          </p:cNvPr>
          <p:cNvSpPr txBox="1"/>
          <p:nvPr/>
        </p:nvSpPr>
        <p:spPr>
          <a:xfrm>
            <a:off x="4359611" y="360000"/>
            <a:ext cx="3472776" cy="461665"/>
          </a:xfrm>
          <a:prstGeom prst="rect">
            <a:avLst/>
          </a:prstGeom>
          <a:noFill/>
        </p:spPr>
        <p:txBody>
          <a:bodyPr wrap="square" rtlCol="0">
            <a:spAutoFit/>
          </a:bodyPr>
          <a:lstStyle/>
          <a:p>
            <a:r>
              <a:rPr lang="fr-FR" sz="2400" dirty="0">
                <a:latin typeface="JetBrainsMono NF" panose="02010509020102050004" pitchFamily="49" charset="0"/>
              </a:rPr>
              <a:t>Repenser la forme…</a:t>
            </a:r>
          </a:p>
        </p:txBody>
      </p:sp>
    </p:spTree>
    <p:extLst>
      <p:ext uri="{BB962C8B-B14F-4D97-AF65-F5344CB8AC3E}">
        <p14:creationId xmlns:p14="http://schemas.microsoft.com/office/powerpoint/2010/main" val="1542391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9" name="Rounded Rectangle 7">
            <a:extLst>
              <a:ext uri="{FF2B5EF4-FFF2-40B4-BE49-F238E27FC236}">
                <a16:creationId xmlns:a16="http://schemas.microsoft.com/office/drawing/2014/main" id="{BB8CA088-A193-488D-A459-7D9D55417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477"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etBrainsMono NF"/>
              <a:ea typeface="+mn-ea"/>
              <a:cs typeface="+mn-cs"/>
            </a:endParaRPr>
          </a:p>
        </p:txBody>
      </p:sp>
      <p:pic>
        <p:nvPicPr>
          <p:cNvPr id="4" name="Image 3" descr="Une image contenant intérieur&#10;&#10;Description générée automatiquement">
            <a:extLst>
              <a:ext uri="{FF2B5EF4-FFF2-40B4-BE49-F238E27FC236}">
                <a16:creationId xmlns:a16="http://schemas.microsoft.com/office/drawing/2014/main" id="{A7C75C65-0141-240E-8C24-2F00E09E95C3}"/>
              </a:ext>
            </a:extLst>
          </p:cNvPr>
          <p:cNvPicPr>
            <a:picLocks noChangeAspect="1"/>
          </p:cNvPicPr>
          <p:nvPr/>
        </p:nvPicPr>
        <p:blipFill>
          <a:blip r:embed="rId4"/>
          <a:stretch>
            <a:fillRect/>
          </a:stretch>
        </p:blipFill>
        <p:spPr>
          <a:xfrm>
            <a:off x="1442210" y="1304463"/>
            <a:ext cx="6365929" cy="4249257"/>
          </a:xfrm>
          <a:prstGeom prst="rect">
            <a:avLst/>
          </a:prstGeom>
        </p:spPr>
      </p:pic>
      <p:sp>
        <p:nvSpPr>
          <p:cNvPr id="6" name="ZoneTexte 5">
            <a:extLst>
              <a:ext uri="{FF2B5EF4-FFF2-40B4-BE49-F238E27FC236}">
                <a16:creationId xmlns:a16="http://schemas.microsoft.com/office/drawing/2014/main" id="{10137D97-5408-B310-F7B2-028A47FE0FC9}"/>
              </a:ext>
            </a:extLst>
          </p:cNvPr>
          <p:cNvSpPr txBox="1"/>
          <p:nvPr/>
        </p:nvSpPr>
        <p:spPr>
          <a:xfrm>
            <a:off x="8543267" y="5553720"/>
            <a:ext cx="2528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JetBrainsMono NF"/>
                <a:ea typeface="+mn-ea"/>
                <a:cs typeface="+mn-cs"/>
              </a:rPr>
              <a:t>Ergodash</a:t>
            </a:r>
            <a:r>
              <a:rPr kumimoji="0" lang="en-US" sz="1800" b="0" i="0" u="none" strike="noStrike" kern="1200" cap="none" spc="0" normalizeH="0" baseline="0" noProof="0" dirty="0">
                <a:ln>
                  <a:noFill/>
                </a:ln>
                <a:solidFill>
                  <a:prstClr val="white"/>
                </a:solidFill>
                <a:effectLst/>
                <a:uLnTx/>
                <a:uFillTx/>
                <a:latin typeface="JetBrainsMono NF"/>
                <a:ea typeface="+mn-ea"/>
                <a:cs typeface="+mn-cs"/>
              </a:rPr>
              <a:t> by </a:t>
            </a:r>
            <a:r>
              <a:rPr kumimoji="0" lang="en-US" sz="1800" b="0" i="0" u="none" strike="noStrike" kern="1200" cap="none" spc="0" normalizeH="0" baseline="0" noProof="0" dirty="0" err="1">
                <a:ln>
                  <a:noFill/>
                </a:ln>
                <a:solidFill>
                  <a:prstClr val="white"/>
                </a:solidFill>
                <a:effectLst/>
                <a:uLnTx/>
                <a:uFillTx/>
                <a:latin typeface="JetBrainsMono NF"/>
                <a:ea typeface="+mn-ea"/>
                <a:cs typeface="+mn-cs"/>
              </a:rPr>
              <a:t>omkbd</a:t>
            </a:r>
            <a:endParaRPr kumimoji="0" lang="fr-FR" sz="1800" b="0" i="0" u="none" strike="noStrike" kern="1200" cap="none" spc="0" normalizeH="0" baseline="0" noProof="0" dirty="0">
              <a:ln>
                <a:noFill/>
              </a:ln>
              <a:solidFill>
                <a:prstClr val="white"/>
              </a:solidFill>
              <a:effectLst/>
              <a:uLnTx/>
              <a:uFillTx/>
              <a:latin typeface="JetBrainsMono NF"/>
              <a:ea typeface="+mn-ea"/>
              <a:cs typeface="+mn-cs"/>
            </a:endParaRPr>
          </a:p>
        </p:txBody>
      </p:sp>
    </p:spTree>
    <p:extLst>
      <p:ext uri="{BB962C8B-B14F-4D97-AF65-F5344CB8AC3E}">
        <p14:creationId xmlns:p14="http://schemas.microsoft.com/office/powerpoint/2010/main" val="412090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BFCA15-5ED3-81ED-7222-D32A9843EE59}"/>
              </a:ext>
            </a:extLst>
          </p:cNvPr>
          <p:cNvPicPr>
            <a:picLocks noChangeAspect="1"/>
          </p:cNvPicPr>
          <p:nvPr/>
        </p:nvPicPr>
        <p:blipFill>
          <a:blip r:embed="rId3"/>
          <a:srcRect/>
          <a:stretch/>
        </p:blipFill>
        <p:spPr>
          <a:xfrm>
            <a:off x="8256001" y="4149000"/>
            <a:ext cx="3241323" cy="2159999"/>
          </a:xfrm>
          <a:prstGeom prst="rect">
            <a:avLst/>
          </a:prstGeom>
        </p:spPr>
      </p:pic>
      <p:sp>
        <p:nvSpPr>
          <p:cNvPr id="4" name="ZoneTexte 3">
            <a:extLst>
              <a:ext uri="{FF2B5EF4-FFF2-40B4-BE49-F238E27FC236}">
                <a16:creationId xmlns:a16="http://schemas.microsoft.com/office/drawing/2014/main" id="{40638916-B010-E666-C735-66377D4B26FE}"/>
              </a:ext>
            </a:extLst>
          </p:cNvPr>
          <p:cNvSpPr txBox="1"/>
          <p:nvPr/>
        </p:nvSpPr>
        <p:spPr>
          <a:xfrm>
            <a:off x="2340000" y="3111581"/>
            <a:ext cx="2680542" cy="646331"/>
          </a:xfrm>
          <a:prstGeom prst="rect">
            <a:avLst/>
          </a:prstGeom>
          <a:noFill/>
        </p:spPr>
        <p:txBody>
          <a:bodyPr wrap="none" rtlCol="0">
            <a:spAutoFit/>
          </a:bodyPr>
          <a:lstStyle/>
          <a:p>
            <a:r>
              <a:rPr lang="fr-FR" sz="3600" dirty="0" err="1">
                <a:latin typeface="JetBrainsMono NF" panose="02010509020102050004" pitchFamily="49" charset="0"/>
              </a:rPr>
              <a:t>level</a:t>
            </a:r>
            <a:r>
              <a:rPr lang="fr-FR" sz="3600" dirty="0">
                <a:latin typeface="JetBrainsMono NF" panose="02010509020102050004" pitchFamily="49" charset="0"/>
              </a:rPr>
              <a:t> 4 :</a:t>
            </a:r>
          </a:p>
        </p:txBody>
      </p:sp>
      <p:sp>
        <p:nvSpPr>
          <p:cNvPr id="5" name="ZoneTexte 4">
            <a:extLst>
              <a:ext uri="{FF2B5EF4-FFF2-40B4-BE49-F238E27FC236}">
                <a16:creationId xmlns:a16="http://schemas.microsoft.com/office/drawing/2014/main" id="{907A3179-5BFF-39D6-D60C-BEAEA8A8CFA8}"/>
              </a:ext>
            </a:extLst>
          </p:cNvPr>
          <p:cNvSpPr txBox="1"/>
          <p:nvPr/>
        </p:nvSpPr>
        <p:spPr>
          <a:xfrm>
            <a:off x="5020542" y="3111581"/>
            <a:ext cx="3512500" cy="646331"/>
          </a:xfrm>
          <a:prstGeom prst="rect">
            <a:avLst/>
          </a:prstGeom>
          <a:noFill/>
        </p:spPr>
        <p:txBody>
          <a:bodyPr wrap="none" rtlCol="0">
            <a:spAutoFit/>
          </a:bodyPr>
          <a:lstStyle/>
          <a:p>
            <a:r>
              <a:rPr lang="fr-FR" sz="3600" dirty="0" err="1">
                <a:latin typeface="JetBrainsMono NF" panose="02010509020102050004" pitchFamily="49" charset="0"/>
              </a:rPr>
              <a:t>from</a:t>
            </a:r>
            <a:r>
              <a:rPr lang="fr-FR" sz="3600" dirty="0">
                <a:latin typeface="JetBrainsMono NF" panose="02010509020102050004" pitchFamily="49" charset="0"/>
              </a:rPr>
              <a:t> scratch</a:t>
            </a:r>
          </a:p>
        </p:txBody>
      </p:sp>
      <p:pic>
        <p:nvPicPr>
          <p:cNvPr id="6" name="Image 5">
            <a:extLst>
              <a:ext uri="{FF2B5EF4-FFF2-40B4-BE49-F238E27FC236}">
                <a16:creationId xmlns:a16="http://schemas.microsoft.com/office/drawing/2014/main" id="{9A8D5251-CE33-2A1C-0B46-8C93572170C6}"/>
              </a:ext>
            </a:extLst>
          </p:cNvPr>
          <p:cNvPicPr>
            <a:picLocks noChangeAspect="1"/>
          </p:cNvPicPr>
          <p:nvPr/>
        </p:nvPicPr>
        <p:blipFill>
          <a:blip r:embed="rId4"/>
          <a:stretch>
            <a:fillRect/>
          </a:stretch>
        </p:blipFill>
        <p:spPr>
          <a:xfrm>
            <a:off x="2106585" y="1054414"/>
            <a:ext cx="7978829" cy="4749169"/>
          </a:xfrm>
          <a:prstGeom prst="rect">
            <a:avLst/>
          </a:prstGeom>
        </p:spPr>
      </p:pic>
      <p:sp>
        <p:nvSpPr>
          <p:cNvPr id="7" name="ZoneTexte 6">
            <a:extLst>
              <a:ext uri="{FF2B5EF4-FFF2-40B4-BE49-F238E27FC236}">
                <a16:creationId xmlns:a16="http://schemas.microsoft.com/office/drawing/2014/main" id="{4A0277FB-4A28-C20C-C391-F724D8EDF8A9}"/>
              </a:ext>
            </a:extLst>
          </p:cNvPr>
          <p:cNvSpPr txBox="1"/>
          <p:nvPr/>
        </p:nvSpPr>
        <p:spPr>
          <a:xfrm>
            <a:off x="9971778" y="247217"/>
            <a:ext cx="923651" cy="1569660"/>
          </a:xfrm>
          <a:prstGeom prst="rect">
            <a:avLst/>
          </a:prstGeom>
          <a:noFill/>
        </p:spPr>
        <p:txBody>
          <a:bodyPr wrap="none" rtlCol="0">
            <a:spAutoFit/>
          </a:bodyPr>
          <a:lstStyle/>
          <a:p>
            <a:r>
              <a:rPr lang="fr-FR" sz="9600" dirty="0">
                <a:solidFill>
                  <a:srgbClr val="00B0F0"/>
                </a:solidFill>
                <a:latin typeface="JetBrainsMono NF" panose="02010509020102050004" pitchFamily="49" charset="0"/>
              </a:rPr>
              <a:t>?</a:t>
            </a:r>
          </a:p>
        </p:txBody>
      </p:sp>
    </p:spTree>
    <p:extLst>
      <p:ext uri="{BB962C8B-B14F-4D97-AF65-F5344CB8AC3E}">
        <p14:creationId xmlns:p14="http://schemas.microsoft.com/office/powerpoint/2010/main" val="8688820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1999"/>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19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1486F95-B2A5-CB21-C40C-FA71029A3167}"/>
              </a:ext>
            </a:extLst>
          </p:cNvPr>
          <p:cNvPicPr>
            <a:picLocks noChangeAspect="1"/>
          </p:cNvPicPr>
          <p:nvPr/>
        </p:nvPicPr>
        <p:blipFill rotWithShape="1">
          <a:blip r:embed="rId3"/>
          <a:srcRect l="-13" r="41236"/>
          <a:stretch/>
        </p:blipFill>
        <p:spPr>
          <a:xfrm>
            <a:off x="3450000" y="1090838"/>
            <a:ext cx="5292000" cy="5407162"/>
          </a:xfrm>
          <a:prstGeom prst="rect">
            <a:avLst/>
          </a:prstGeom>
          <a:effectLst>
            <a:softEdge rad="31750"/>
          </a:effectLst>
        </p:spPr>
      </p:pic>
      <p:sp>
        <p:nvSpPr>
          <p:cNvPr id="4" name="ZoneTexte 3">
            <a:extLst>
              <a:ext uri="{FF2B5EF4-FFF2-40B4-BE49-F238E27FC236}">
                <a16:creationId xmlns:a16="http://schemas.microsoft.com/office/drawing/2014/main" id="{CD248850-CD14-6040-5F57-B58849DF7BE6}"/>
              </a:ext>
            </a:extLst>
          </p:cNvPr>
          <p:cNvSpPr txBox="1"/>
          <p:nvPr/>
        </p:nvSpPr>
        <p:spPr>
          <a:xfrm>
            <a:off x="4223071" y="360000"/>
            <a:ext cx="4265911" cy="523220"/>
          </a:xfrm>
          <a:prstGeom prst="rect">
            <a:avLst/>
          </a:prstGeom>
          <a:noFill/>
        </p:spPr>
        <p:txBody>
          <a:bodyPr wrap="none" rtlCol="0">
            <a:spAutoFit/>
          </a:bodyPr>
          <a:lstStyle/>
          <a:p>
            <a:r>
              <a:rPr lang="fr-FR" sz="2800">
                <a:latin typeface="JetBrainsMono NF" panose="02010509020102050004" pitchFamily="49" charset="0"/>
              </a:rPr>
              <a:t>Handwired keyboards</a:t>
            </a:r>
            <a:endParaRPr lang="fr-FR" sz="2800" dirty="0">
              <a:latin typeface="JetBrainsMono NF" panose="02010509020102050004" pitchFamily="49" charset="0"/>
            </a:endParaRPr>
          </a:p>
        </p:txBody>
      </p:sp>
    </p:spTree>
    <p:extLst>
      <p:ext uri="{BB962C8B-B14F-4D97-AF65-F5344CB8AC3E}">
        <p14:creationId xmlns:p14="http://schemas.microsoft.com/office/powerpoint/2010/main" val="33363114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598F3AC-393A-B069-2D0A-B7567853D5D2}"/>
              </a:ext>
            </a:extLst>
          </p:cNvPr>
          <p:cNvSpPr txBox="1"/>
          <p:nvPr/>
        </p:nvSpPr>
        <p:spPr>
          <a:xfrm>
            <a:off x="770115" y="3105834"/>
            <a:ext cx="6563015" cy="646331"/>
          </a:xfrm>
          <a:prstGeom prst="rect">
            <a:avLst/>
          </a:prstGeom>
          <a:noFill/>
        </p:spPr>
        <p:txBody>
          <a:bodyPr wrap="none" rtlCol="0">
            <a:spAutoFit/>
          </a:bodyPr>
          <a:lstStyle/>
          <a:p>
            <a:r>
              <a:rPr lang="fr-FR" sz="3600" b="1" dirty="0">
                <a:latin typeface="JetBrainsMono NF" panose="02010509020102050004" pitchFamily="49" charset="0"/>
              </a:rPr>
              <a:t>C’est quoi un clavier ?</a:t>
            </a:r>
          </a:p>
        </p:txBody>
      </p:sp>
      <p:pic>
        <p:nvPicPr>
          <p:cNvPr id="4" name="Image 3">
            <a:extLst>
              <a:ext uri="{FF2B5EF4-FFF2-40B4-BE49-F238E27FC236}">
                <a16:creationId xmlns:a16="http://schemas.microsoft.com/office/drawing/2014/main" id="{0E0982B1-7325-6598-A59D-70273DC89019}"/>
              </a:ext>
            </a:extLst>
          </p:cNvPr>
          <p:cNvPicPr>
            <a:picLocks noChangeAspect="1"/>
          </p:cNvPicPr>
          <p:nvPr/>
        </p:nvPicPr>
        <p:blipFill>
          <a:blip r:embed="rId3"/>
          <a:stretch>
            <a:fillRect/>
          </a:stretch>
        </p:blipFill>
        <p:spPr>
          <a:xfrm>
            <a:off x="7676444" y="0"/>
            <a:ext cx="4515556" cy="6858000"/>
          </a:xfrm>
          <a:prstGeom prst="rect">
            <a:avLst/>
          </a:prstGeom>
          <a:effectLst>
            <a:outerShdw blurRad="50800" dist="38100" dir="8100000" algn="tr" rotWithShape="0">
              <a:prstClr val="black">
                <a:alpha val="40000"/>
              </a:prstClr>
            </a:outerShdw>
          </a:effectLst>
        </p:spPr>
      </p:pic>
      <p:pic>
        <p:nvPicPr>
          <p:cNvPr id="6" name="Image 5">
            <a:extLst>
              <a:ext uri="{FF2B5EF4-FFF2-40B4-BE49-F238E27FC236}">
                <a16:creationId xmlns:a16="http://schemas.microsoft.com/office/drawing/2014/main" id="{387AC2A3-AE76-57D3-F13D-5297C7B66DB0}"/>
              </a:ext>
            </a:extLst>
          </p:cNvPr>
          <p:cNvPicPr>
            <a:picLocks noChangeAspect="1"/>
          </p:cNvPicPr>
          <p:nvPr/>
        </p:nvPicPr>
        <p:blipFill>
          <a:blip r:embed="rId4"/>
          <a:stretch>
            <a:fillRect/>
          </a:stretch>
        </p:blipFill>
        <p:spPr>
          <a:xfrm>
            <a:off x="7333130" y="85167"/>
            <a:ext cx="2185146" cy="2185146"/>
          </a:xfrm>
          <a:prstGeom prst="rect">
            <a:avLst/>
          </a:prstGeom>
        </p:spPr>
      </p:pic>
    </p:spTree>
    <p:extLst>
      <p:ext uri="{BB962C8B-B14F-4D97-AF65-F5344CB8AC3E}">
        <p14:creationId xmlns:p14="http://schemas.microsoft.com/office/powerpoint/2010/main" val="2653931480"/>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30D98F2-A200-4CF4-22CE-DA90D0539C49}"/>
              </a:ext>
            </a:extLst>
          </p:cNvPr>
          <p:cNvPicPr>
            <a:picLocks noChangeAspect="1"/>
          </p:cNvPicPr>
          <p:nvPr/>
        </p:nvPicPr>
        <p:blipFill>
          <a:blip r:embed="rId3"/>
          <a:stretch>
            <a:fillRect/>
          </a:stretch>
        </p:blipFill>
        <p:spPr>
          <a:xfrm>
            <a:off x="4851448" y="3147870"/>
            <a:ext cx="7206327" cy="3620740"/>
          </a:xfrm>
          <a:prstGeom prst="rect">
            <a:avLst/>
          </a:prstGeom>
          <a:effectLst>
            <a:softEdge rad="31750"/>
          </a:effectLst>
        </p:spPr>
      </p:pic>
      <p:sp>
        <p:nvSpPr>
          <p:cNvPr id="4" name="ZoneTexte 3">
            <a:extLst>
              <a:ext uri="{FF2B5EF4-FFF2-40B4-BE49-F238E27FC236}">
                <a16:creationId xmlns:a16="http://schemas.microsoft.com/office/drawing/2014/main" id="{B21C66F5-7EA3-CDE5-75DE-0DB3A0F032A8}"/>
              </a:ext>
            </a:extLst>
          </p:cNvPr>
          <p:cNvSpPr txBox="1"/>
          <p:nvPr/>
        </p:nvSpPr>
        <p:spPr>
          <a:xfrm>
            <a:off x="2996433" y="360000"/>
            <a:ext cx="6199133" cy="523220"/>
          </a:xfrm>
          <a:prstGeom prst="rect">
            <a:avLst/>
          </a:prstGeom>
          <a:noFill/>
        </p:spPr>
        <p:txBody>
          <a:bodyPr wrap="none" rtlCol="0">
            <a:spAutoFit/>
          </a:bodyPr>
          <a:lstStyle/>
          <a:p>
            <a:r>
              <a:rPr lang="fr-FR" sz="2800" dirty="0">
                <a:latin typeface="JetBrainsMono NF" panose="02010509020102050004" pitchFamily="49" charset="0"/>
              </a:rPr>
              <a:t>Conception complète d’un PCB</a:t>
            </a:r>
          </a:p>
        </p:txBody>
      </p:sp>
      <p:pic>
        <p:nvPicPr>
          <p:cNvPr id="3" name="Image 2">
            <a:extLst>
              <a:ext uri="{FF2B5EF4-FFF2-40B4-BE49-F238E27FC236}">
                <a16:creationId xmlns:a16="http://schemas.microsoft.com/office/drawing/2014/main" id="{DFABE36B-B6E7-35DE-7C69-900BE2DBA792}"/>
              </a:ext>
            </a:extLst>
          </p:cNvPr>
          <p:cNvPicPr>
            <a:picLocks noChangeAspect="1"/>
          </p:cNvPicPr>
          <p:nvPr/>
        </p:nvPicPr>
        <p:blipFill>
          <a:blip r:embed="rId4"/>
          <a:stretch>
            <a:fillRect/>
          </a:stretch>
        </p:blipFill>
        <p:spPr>
          <a:xfrm>
            <a:off x="134226" y="1124262"/>
            <a:ext cx="5961774" cy="5096181"/>
          </a:xfrm>
          <a:prstGeom prst="rect">
            <a:avLst/>
          </a:prstGeom>
          <a:effectLst>
            <a:softEdge rad="31750"/>
          </a:effectLst>
        </p:spPr>
      </p:pic>
    </p:spTree>
    <p:extLst>
      <p:ext uri="{BB962C8B-B14F-4D97-AF65-F5344CB8AC3E}">
        <p14:creationId xmlns:p14="http://schemas.microsoft.com/office/powerpoint/2010/main" val="3112074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A522AB0-DED2-C70F-C797-B16D9BE43BF5}"/>
              </a:ext>
            </a:extLst>
          </p:cNvPr>
          <p:cNvPicPr>
            <a:picLocks noChangeAspect="1"/>
          </p:cNvPicPr>
          <p:nvPr/>
        </p:nvPicPr>
        <p:blipFill>
          <a:blip r:embed="rId3"/>
          <a:srcRect/>
          <a:stretch/>
        </p:blipFill>
        <p:spPr>
          <a:xfrm>
            <a:off x="1326345" y="967917"/>
            <a:ext cx="9539310" cy="4922166"/>
          </a:xfrm>
          <a:prstGeom prst="rect">
            <a:avLst/>
          </a:prstGeom>
          <a:effectLst>
            <a:softEdge rad="31750"/>
          </a:effectLst>
        </p:spPr>
      </p:pic>
      <p:sp>
        <p:nvSpPr>
          <p:cNvPr id="2" name="ZoneTexte 1">
            <a:extLst>
              <a:ext uri="{FF2B5EF4-FFF2-40B4-BE49-F238E27FC236}">
                <a16:creationId xmlns:a16="http://schemas.microsoft.com/office/drawing/2014/main" id="{9A2C2209-1716-AA04-F50D-65756AE89C88}"/>
              </a:ext>
            </a:extLst>
          </p:cNvPr>
          <p:cNvSpPr txBox="1"/>
          <p:nvPr/>
        </p:nvSpPr>
        <p:spPr>
          <a:xfrm>
            <a:off x="3791523" y="284586"/>
            <a:ext cx="4608954" cy="461665"/>
          </a:xfrm>
          <a:prstGeom prst="rect">
            <a:avLst/>
          </a:prstGeom>
          <a:noFill/>
        </p:spPr>
        <p:txBody>
          <a:bodyPr wrap="none" rtlCol="0">
            <a:spAutoFit/>
          </a:bodyPr>
          <a:lstStyle/>
          <a:p>
            <a:r>
              <a:rPr lang="en-US" sz="2400" dirty="0" err="1"/>
              <a:t>Boitier</a:t>
            </a:r>
            <a:r>
              <a:rPr lang="en-US" sz="2400" dirty="0"/>
              <a:t> </a:t>
            </a:r>
            <a:r>
              <a:rPr lang="en-US" sz="2400" dirty="0" err="1"/>
              <a:t>en</a:t>
            </a:r>
            <a:r>
              <a:rPr lang="en-US" sz="2400" dirty="0"/>
              <a:t> impression 3D</a:t>
            </a:r>
            <a:endParaRPr lang="fr-FR" sz="2400" dirty="0"/>
          </a:p>
        </p:txBody>
      </p:sp>
    </p:spTree>
    <p:extLst>
      <p:ext uri="{BB962C8B-B14F-4D97-AF65-F5344CB8AC3E}">
        <p14:creationId xmlns:p14="http://schemas.microsoft.com/office/powerpoint/2010/main" val="1081855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extérieur, fumée, sombre, transport&#10;&#10;Description générée automatiquement">
            <a:extLst>
              <a:ext uri="{FF2B5EF4-FFF2-40B4-BE49-F238E27FC236}">
                <a16:creationId xmlns:a16="http://schemas.microsoft.com/office/drawing/2014/main" id="{FF8956D9-1069-BE14-E157-FE2738258C44}"/>
              </a:ext>
            </a:extLst>
          </p:cNvPr>
          <p:cNvPicPr>
            <a:picLocks noChangeAspect="1"/>
          </p:cNvPicPr>
          <p:nvPr/>
        </p:nvPicPr>
        <p:blipFill>
          <a:blip r:embed="rId3"/>
          <a:stretch>
            <a:fillRect/>
          </a:stretch>
        </p:blipFill>
        <p:spPr>
          <a:xfrm>
            <a:off x="-1" y="-164592"/>
            <a:ext cx="12192000" cy="7022592"/>
          </a:xfrm>
          <a:prstGeom prst="rect">
            <a:avLst/>
          </a:prstGeom>
        </p:spPr>
      </p:pic>
      <p:sp>
        <p:nvSpPr>
          <p:cNvPr id="2" name="ZoneTexte 1">
            <a:extLst>
              <a:ext uri="{FF2B5EF4-FFF2-40B4-BE49-F238E27FC236}">
                <a16:creationId xmlns:a16="http://schemas.microsoft.com/office/drawing/2014/main" id="{02109F33-13FC-26B4-48F2-0B35BE6B7FBD}"/>
              </a:ext>
            </a:extLst>
          </p:cNvPr>
          <p:cNvSpPr txBox="1"/>
          <p:nvPr/>
        </p:nvSpPr>
        <p:spPr>
          <a:xfrm>
            <a:off x="3631571" y="3075057"/>
            <a:ext cx="2464429" cy="830997"/>
          </a:xfrm>
          <a:prstGeom prst="rect">
            <a:avLst/>
          </a:prstGeom>
          <a:noFill/>
          <a:effectLst>
            <a:outerShdw blurRad="50800" dist="50800" dir="5400000" algn="ctr" rotWithShape="0">
              <a:srgbClr val="FF0000"/>
            </a:outerShdw>
          </a:effectLst>
        </p:spPr>
        <p:txBody>
          <a:bodyPr wrap="square" rtlCol="0">
            <a:spAutoFit/>
          </a:bodyPr>
          <a:lstStyle/>
          <a:p>
            <a:r>
              <a:rPr lang="fr-FR" sz="4800" dirty="0" err="1">
                <a:latin typeface="JetBrainsMono NF" panose="02010509020102050004" pitchFamily="49" charset="0"/>
              </a:rPr>
              <a:t>Dactyl</a:t>
            </a:r>
            <a:endParaRPr lang="fr-FR" sz="4800" dirty="0">
              <a:latin typeface="JetBrainsMono NF" panose="02010509020102050004" pitchFamily="49" charset="0"/>
            </a:endParaRPr>
          </a:p>
        </p:txBody>
      </p:sp>
      <p:sp>
        <p:nvSpPr>
          <p:cNvPr id="3" name="ZoneTexte 2">
            <a:extLst>
              <a:ext uri="{FF2B5EF4-FFF2-40B4-BE49-F238E27FC236}">
                <a16:creationId xmlns:a16="http://schemas.microsoft.com/office/drawing/2014/main" id="{3B978E62-EBF9-460C-E69F-81388B5FBF6A}"/>
              </a:ext>
            </a:extLst>
          </p:cNvPr>
          <p:cNvSpPr txBox="1"/>
          <p:nvPr/>
        </p:nvSpPr>
        <p:spPr>
          <a:xfrm>
            <a:off x="6096000" y="3075057"/>
            <a:ext cx="3142978" cy="830997"/>
          </a:xfrm>
          <a:prstGeom prst="rect">
            <a:avLst/>
          </a:prstGeom>
          <a:noFill/>
          <a:effectLst>
            <a:outerShdw blurRad="50800" dist="50800" dir="5400000" algn="ctr" rotWithShape="0">
              <a:srgbClr val="FF0000"/>
            </a:outerShdw>
          </a:effectLst>
        </p:spPr>
        <p:txBody>
          <a:bodyPr wrap="square" rtlCol="0">
            <a:spAutoFit/>
          </a:bodyPr>
          <a:lstStyle/>
          <a:p>
            <a:r>
              <a:rPr lang="fr-FR" sz="4800" dirty="0" err="1">
                <a:latin typeface="JetBrainsMono NF" panose="02010509020102050004" pitchFamily="49" charset="0"/>
              </a:rPr>
              <a:t>Manuform</a:t>
            </a:r>
            <a:endParaRPr lang="fr-FR" sz="4800" dirty="0">
              <a:latin typeface="JetBrainsMono NF" panose="02010509020102050004" pitchFamily="49" charset="0"/>
            </a:endParaRPr>
          </a:p>
        </p:txBody>
      </p:sp>
      <p:sp>
        <p:nvSpPr>
          <p:cNvPr id="4" name="ZoneTexte 3">
            <a:extLst>
              <a:ext uri="{FF2B5EF4-FFF2-40B4-BE49-F238E27FC236}">
                <a16:creationId xmlns:a16="http://schemas.microsoft.com/office/drawing/2014/main" id="{6FFAC862-55A9-C948-9D1E-3A0F79796F57}"/>
              </a:ext>
            </a:extLst>
          </p:cNvPr>
          <p:cNvSpPr txBox="1"/>
          <p:nvPr/>
        </p:nvSpPr>
        <p:spPr>
          <a:xfrm>
            <a:off x="5037056" y="1552788"/>
            <a:ext cx="2117887" cy="523220"/>
          </a:xfrm>
          <a:prstGeom prst="rect">
            <a:avLst/>
          </a:prstGeom>
          <a:noFill/>
        </p:spPr>
        <p:txBody>
          <a:bodyPr wrap="none" rtlCol="0">
            <a:spAutoFit/>
          </a:bodyPr>
          <a:lstStyle/>
          <a:p>
            <a:r>
              <a:rPr lang="en-US" sz="2800" dirty="0">
                <a:latin typeface="JetBrainsMono NF" panose="02010509020102050004" pitchFamily="49" charset="0"/>
              </a:rPr>
              <a:t>Le BOSS ?</a:t>
            </a:r>
            <a:endParaRPr lang="fr-FR" sz="2800" dirty="0">
              <a:latin typeface="JetBrainsMono NF" panose="02010509020102050004" pitchFamily="49" charset="0"/>
            </a:endParaRPr>
          </a:p>
        </p:txBody>
      </p:sp>
    </p:spTree>
    <p:extLst>
      <p:ext uri="{BB962C8B-B14F-4D97-AF65-F5344CB8AC3E}">
        <p14:creationId xmlns:p14="http://schemas.microsoft.com/office/powerpoint/2010/main" val="3872708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1000"/>
                            </p:stCondLst>
                            <p:childTnLst>
                              <p:par>
                                <p:cTn id="18" presetID="32" presetClass="emph" presetSubtype="0" fill="hold" grpId="1" nodeType="afterEffect">
                                  <p:stCondLst>
                                    <p:cond delay="0"/>
                                  </p:stCondLst>
                                  <p:childTnLst>
                                    <p:animRot by="120000">
                                      <p:cBhvr>
                                        <p:cTn id="19" dur="200" fill="hold">
                                          <p:stCondLst>
                                            <p:cond delay="0"/>
                                          </p:stCondLst>
                                        </p:cTn>
                                        <p:tgtEl>
                                          <p:spTgt spid="2"/>
                                        </p:tgtEl>
                                        <p:attrNameLst>
                                          <p:attrName>r</p:attrName>
                                        </p:attrNameLst>
                                      </p:cBhvr>
                                    </p:animRot>
                                    <p:animRot by="-240000">
                                      <p:cBhvr>
                                        <p:cTn id="20" dur="400" fill="hold">
                                          <p:stCondLst>
                                            <p:cond delay="400"/>
                                          </p:stCondLst>
                                        </p:cTn>
                                        <p:tgtEl>
                                          <p:spTgt spid="2"/>
                                        </p:tgtEl>
                                        <p:attrNameLst>
                                          <p:attrName>r</p:attrName>
                                        </p:attrNameLst>
                                      </p:cBhvr>
                                    </p:animRot>
                                    <p:animRot by="240000">
                                      <p:cBhvr>
                                        <p:cTn id="21" dur="400" fill="hold">
                                          <p:stCondLst>
                                            <p:cond delay="800"/>
                                          </p:stCondLst>
                                        </p:cTn>
                                        <p:tgtEl>
                                          <p:spTgt spid="2"/>
                                        </p:tgtEl>
                                        <p:attrNameLst>
                                          <p:attrName>r</p:attrName>
                                        </p:attrNameLst>
                                      </p:cBhvr>
                                    </p:animRot>
                                    <p:animRot by="-240000">
                                      <p:cBhvr>
                                        <p:cTn id="22" dur="400" fill="hold">
                                          <p:stCondLst>
                                            <p:cond delay="1200"/>
                                          </p:stCondLst>
                                        </p:cTn>
                                        <p:tgtEl>
                                          <p:spTgt spid="2"/>
                                        </p:tgtEl>
                                        <p:attrNameLst>
                                          <p:attrName>r</p:attrName>
                                        </p:attrNameLst>
                                      </p:cBhvr>
                                    </p:animRot>
                                    <p:animRot by="120000">
                                      <p:cBhvr>
                                        <p:cTn id="23" dur="400" fill="hold">
                                          <p:stCondLst>
                                            <p:cond delay="1600"/>
                                          </p:stCondLst>
                                        </p:cTn>
                                        <p:tgtEl>
                                          <p:spTgt spid="2"/>
                                        </p:tgtEl>
                                        <p:attrNameLst>
                                          <p:attrName>r</p:attrName>
                                        </p:attrNameLst>
                                      </p:cBhvr>
                                    </p:animRot>
                                  </p:childTnLst>
                                </p:cTn>
                              </p:par>
                              <p:par>
                                <p:cTn id="24" presetID="32" presetClass="emph" presetSubtype="0" fill="hold" grpId="1" nodeType="withEffect">
                                  <p:stCondLst>
                                    <p:cond delay="0"/>
                                  </p:stCondLst>
                                  <p:childTnLst>
                                    <p:animRot by="120000">
                                      <p:cBhvr>
                                        <p:cTn id="25" dur="200" fill="hold">
                                          <p:stCondLst>
                                            <p:cond delay="0"/>
                                          </p:stCondLst>
                                        </p:cTn>
                                        <p:tgtEl>
                                          <p:spTgt spid="3"/>
                                        </p:tgtEl>
                                        <p:attrNameLst>
                                          <p:attrName>r</p:attrName>
                                        </p:attrNameLst>
                                      </p:cBhvr>
                                    </p:animRot>
                                    <p:animRot by="-240000">
                                      <p:cBhvr>
                                        <p:cTn id="26" dur="400" fill="hold">
                                          <p:stCondLst>
                                            <p:cond delay="400"/>
                                          </p:stCondLst>
                                        </p:cTn>
                                        <p:tgtEl>
                                          <p:spTgt spid="3"/>
                                        </p:tgtEl>
                                        <p:attrNameLst>
                                          <p:attrName>r</p:attrName>
                                        </p:attrNameLst>
                                      </p:cBhvr>
                                    </p:animRot>
                                    <p:animRot by="240000">
                                      <p:cBhvr>
                                        <p:cTn id="27" dur="400" fill="hold">
                                          <p:stCondLst>
                                            <p:cond delay="800"/>
                                          </p:stCondLst>
                                        </p:cTn>
                                        <p:tgtEl>
                                          <p:spTgt spid="3"/>
                                        </p:tgtEl>
                                        <p:attrNameLst>
                                          <p:attrName>r</p:attrName>
                                        </p:attrNameLst>
                                      </p:cBhvr>
                                    </p:animRot>
                                    <p:animRot by="-240000">
                                      <p:cBhvr>
                                        <p:cTn id="28" dur="400" fill="hold">
                                          <p:stCondLst>
                                            <p:cond delay="1200"/>
                                          </p:stCondLst>
                                        </p:cTn>
                                        <p:tgtEl>
                                          <p:spTgt spid="3"/>
                                        </p:tgtEl>
                                        <p:attrNameLst>
                                          <p:attrName>r</p:attrName>
                                        </p:attrNameLst>
                                      </p:cBhvr>
                                    </p:animRot>
                                    <p:animRot by="120000">
                                      <p:cBhvr>
                                        <p:cTn id="29" dur="400" fill="hold">
                                          <p:stCondLst>
                                            <p:cond delay="1600"/>
                                          </p:stCondLst>
                                        </p:cTn>
                                        <p:tgtEl>
                                          <p:spTgt spid="3"/>
                                        </p:tgtEl>
                                        <p:attrNameLst>
                                          <p:attrName>r</p:attrName>
                                        </p:attrNameLst>
                                      </p:cBhvr>
                                    </p:animRo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C7D0444-973D-852D-08C1-282F490C060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09899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0CE2213-7638-0917-B00D-467C39724C43}"/>
              </a:ext>
            </a:extLst>
          </p:cNvPr>
          <p:cNvSpPr txBox="1"/>
          <p:nvPr/>
        </p:nvSpPr>
        <p:spPr>
          <a:xfrm>
            <a:off x="4894389" y="2782669"/>
            <a:ext cx="2403222" cy="646331"/>
          </a:xfrm>
          <a:prstGeom prst="rect">
            <a:avLst/>
          </a:prstGeom>
          <a:noFill/>
        </p:spPr>
        <p:txBody>
          <a:bodyPr wrap="none" rtlCol="0">
            <a:spAutoFit/>
          </a:bodyPr>
          <a:lstStyle/>
          <a:p>
            <a:r>
              <a:rPr lang="fr-FR" sz="3600" dirty="0">
                <a:latin typeface="JetBrainsMono NF" panose="02010509020102050004" pitchFamily="49" charset="0"/>
              </a:rPr>
              <a:t>Et moi ?</a:t>
            </a:r>
          </a:p>
        </p:txBody>
      </p:sp>
    </p:spTree>
    <p:extLst>
      <p:ext uri="{BB962C8B-B14F-4D97-AF65-F5344CB8AC3E}">
        <p14:creationId xmlns:p14="http://schemas.microsoft.com/office/powerpoint/2010/main" val="4861706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EBB33E7-2B87-E550-2912-3FC165864058}"/>
              </a:ext>
            </a:extLst>
          </p:cNvPr>
          <p:cNvPicPr>
            <a:picLocks noChangeAspect="1"/>
          </p:cNvPicPr>
          <p:nvPr/>
        </p:nvPicPr>
        <p:blipFill>
          <a:blip r:embed="rId3"/>
          <a:srcRect/>
          <a:stretch/>
        </p:blipFill>
        <p:spPr>
          <a:xfrm>
            <a:off x="877244" y="1907069"/>
            <a:ext cx="3804407" cy="3804407"/>
          </a:xfrm>
          <a:prstGeom prst="rect">
            <a:avLst/>
          </a:prstGeom>
          <a:effectLst>
            <a:softEdge rad="31750"/>
          </a:effectLst>
        </p:spPr>
      </p:pic>
      <p:sp>
        <p:nvSpPr>
          <p:cNvPr id="2" name="ZoneTexte 1">
            <a:extLst>
              <a:ext uri="{FF2B5EF4-FFF2-40B4-BE49-F238E27FC236}">
                <a16:creationId xmlns:a16="http://schemas.microsoft.com/office/drawing/2014/main" id="{33634434-A1E0-4EC0-A9B0-9DC83ECAF794}"/>
              </a:ext>
            </a:extLst>
          </p:cNvPr>
          <p:cNvSpPr txBox="1"/>
          <p:nvPr/>
        </p:nvSpPr>
        <p:spPr>
          <a:xfrm>
            <a:off x="5549245" y="2608943"/>
            <a:ext cx="6740948" cy="1200329"/>
          </a:xfrm>
          <a:prstGeom prst="rect">
            <a:avLst/>
          </a:prstGeom>
          <a:noFill/>
        </p:spPr>
        <p:txBody>
          <a:bodyPr wrap="none" rtlCol="0">
            <a:spAutoFit/>
          </a:bodyPr>
          <a:lstStyle/>
          <a:p>
            <a:pPr marL="285750" indent="-285750">
              <a:buFontTx/>
              <a:buChar char="-"/>
            </a:pPr>
            <a:r>
              <a:rPr lang="fr-FR" sz="2400" dirty="0">
                <a:latin typeface="JetBrainsMono NF" panose="02010509020102050004" pitchFamily="49" charset="0"/>
              </a:rPr>
              <a:t>Processeur RP2040 (</a:t>
            </a:r>
            <a:r>
              <a:rPr lang="en-US" sz="2400" dirty="0"/>
              <a:t>Arm Cortex M0+</a:t>
            </a:r>
            <a:r>
              <a:rPr lang="fr-FR" sz="2400" dirty="0">
                <a:latin typeface="JetBrainsMono NF" panose="02010509020102050004" pitchFamily="49" charset="0"/>
              </a:rPr>
              <a:t>)</a:t>
            </a:r>
          </a:p>
          <a:p>
            <a:pPr marL="285750" indent="-285750">
              <a:buFontTx/>
              <a:buChar char="-"/>
            </a:pPr>
            <a:r>
              <a:rPr lang="fr-FR" sz="2400" dirty="0">
                <a:latin typeface="JetBrainsMono NF" panose="02010509020102050004" pitchFamily="49" charset="0"/>
              </a:rPr>
              <a:t>26 ports I/O</a:t>
            </a:r>
          </a:p>
          <a:p>
            <a:pPr marL="285750" indent="-285750">
              <a:buFontTx/>
              <a:buChar char="-"/>
            </a:pPr>
            <a:r>
              <a:rPr lang="fr-FR" sz="2400" dirty="0">
                <a:latin typeface="JetBrainsMono NF" panose="02010509020102050004" pitchFamily="49" charset="0"/>
              </a:rPr>
              <a:t>Programmation C++ ou Python</a:t>
            </a:r>
          </a:p>
        </p:txBody>
      </p:sp>
      <p:sp>
        <p:nvSpPr>
          <p:cNvPr id="3" name="ZoneTexte 2">
            <a:extLst>
              <a:ext uri="{FF2B5EF4-FFF2-40B4-BE49-F238E27FC236}">
                <a16:creationId xmlns:a16="http://schemas.microsoft.com/office/drawing/2014/main" id="{96C5ECE4-B6D8-8306-3C01-6A93FA238FE7}"/>
              </a:ext>
            </a:extLst>
          </p:cNvPr>
          <p:cNvSpPr txBox="1"/>
          <p:nvPr/>
        </p:nvSpPr>
        <p:spPr>
          <a:xfrm>
            <a:off x="3426038" y="540000"/>
            <a:ext cx="5125121" cy="523220"/>
          </a:xfrm>
          <a:prstGeom prst="rect">
            <a:avLst/>
          </a:prstGeom>
          <a:noFill/>
        </p:spPr>
        <p:txBody>
          <a:bodyPr wrap="none" rtlCol="0">
            <a:spAutoFit/>
          </a:bodyPr>
          <a:lstStyle/>
          <a:p>
            <a:r>
              <a:rPr lang="fr-FR" sz="2800" dirty="0">
                <a:latin typeface="JetBrainsMono NF" panose="02010509020102050004" pitchFamily="49" charset="0"/>
              </a:rPr>
              <a:t>Microcontrôleur Elite-C</a:t>
            </a:r>
          </a:p>
        </p:txBody>
      </p:sp>
    </p:spTree>
    <p:extLst>
      <p:ext uri="{BB962C8B-B14F-4D97-AF65-F5344CB8AC3E}">
        <p14:creationId xmlns:p14="http://schemas.microsoft.com/office/powerpoint/2010/main" val="384154832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F993C32-A5A6-CAE5-AAAB-E3F79882CDD1}"/>
              </a:ext>
            </a:extLst>
          </p:cNvPr>
          <p:cNvPicPr>
            <a:picLocks noChangeAspect="1"/>
          </p:cNvPicPr>
          <p:nvPr/>
        </p:nvPicPr>
        <p:blipFill>
          <a:blip r:embed="rId3"/>
          <a:srcRect/>
          <a:stretch/>
        </p:blipFill>
        <p:spPr>
          <a:xfrm>
            <a:off x="0" y="1144987"/>
            <a:ext cx="12191145" cy="5189822"/>
          </a:xfrm>
          <a:prstGeom prst="rect">
            <a:avLst/>
          </a:prstGeom>
        </p:spPr>
      </p:pic>
      <p:sp>
        <p:nvSpPr>
          <p:cNvPr id="2" name="ZoneTexte 2">
            <a:extLst>
              <a:ext uri="{FF2B5EF4-FFF2-40B4-BE49-F238E27FC236}">
                <a16:creationId xmlns:a16="http://schemas.microsoft.com/office/drawing/2014/main" id="{D67BE438-4C3B-16CE-25B6-64F9D98C3928}"/>
              </a:ext>
            </a:extLst>
          </p:cNvPr>
          <p:cNvSpPr txBox="1"/>
          <p:nvPr/>
        </p:nvSpPr>
        <p:spPr>
          <a:xfrm>
            <a:off x="3533011" y="325227"/>
            <a:ext cx="5125121" cy="523220"/>
          </a:xfrm>
          <a:prstGeom prst="rect">
            <a:avLst/>
          </a:prstGeom>
          <a:noFill/>
        </p:spPr>
        <p:txBody>
          <a:bodyPr wrap="none" rtlCol="0">
            <a:spAutoFit/>
          </a:bodyPr>
          <a:lstStyle/>
          <a:p>
            <a:r>
              <a:rPr lang="fr-FR" sz="2800" dirty="0">
                <a:latin typeface="JetBrainsMono NF" panose="02010509020102050004" pitchFamily="49" charset="0"/>
              </a:rPr>
              <a:t>Circuit imprimé : </a:t>
            </a:r>
            <a:r>
              <a:rPr lang="fr-FR" sz="2800" dirty="0" err="1">
                <a:latin typeface="JetBrainsMono NF" panose="02010509020102050004" pitchFamily="49" charset="0"/>
              </a:rPr>
              <a:t>Kicad</a:t>
            </a:r>
            <a:endParaRPr lang="fr-FR" sz="2800" dirty="0">
              <a:latin typeface="JetBrainsMono NF" panose="02010509020102050004" pitchFamily="49" charset="0"/>
            </a:endParaRPr>
          </a:p>
        </p:txBody>
      </p:sp>
    </p:spTree>
    <p:extLst>
      <p:ext uri="{BB962C8B-B14F-4D97-AF65-F5344CB8AC3E}">
        <p14:creationId xmlns:p14="http://schemas.microsoft.com/office/powerpoint/2010/main" val="385200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437E051-A58D-91A9-FF02-ED85504E87F5}"/>
              </a:ext>
            </a:extLst>
          </p:cNvPr>
          <p:cNvPicPr>
            <a:picLocks noChangeAspect="1"/>
          </p:cNvPicPr>
          <p:nvPr/>
        </p:nvPicPr>
        <p:blipFill>
          <a:blip r:embed="rId3"/>
          <a:srcRect/>
          <a:stretch/>
        </p:blipFill>
        <p:spPr>
          <a:xfrm>
            <a:off x="1363730" y="837033"/>
            <a:ext cx="9464539" cy="5841505"/>
          </a:xfrm>
          <a:prstGeom prst="rect">
            <a:avLst/>
          </a:prstGeom>
          <a:effectLst>
            <a:outerShdw blurRad="50800" dist="38100" dir="2700000" sx="101000" sy="101000" algn="tl" rotWithShape="0">
              <a:schemeClr val="bg1">
                <a:lumMod val="95000"/>
                <a:lumOff val="5000"/>
                <a:alpha val="41000"/>
              </a:schemeClr>
            </a:outerShdw>
            <a:softEdge rad="12700"/>
          </a:effectLst>
        </p:spPr>
      </p:pic>
      <p:sp>
        <p:nvSpPr>
          <p:cNvPr id="2" name="ZoneTexte 1">
            <a:extLst>
              <a:ext uri="{FF2B5EF4-FFF2-40B4-BE49-F238E27FC236}">
                <a16:creationId xmlns:a16="http://schemas.microsoft.com/office/drawing/2014/main" id="{C229AE5B-458E-2EB1-1D23-58CCC2795FD0}"/>
              </a:ext>
            </a:extLst>
          </p:cNvPr>
          <p:cNvSpPr txBox="1"/>
          <p:nvPr/>
        </p:nvSpPr>
        <p:spPr>
          <a:xfrm>
            <a:off x="4500050" y="179462"/>
            <a:ext cx="3191899" cy="523220"/>
          </a:xfrm>
          <a:prstGeom prst="rect">
            <a:avLst/>
          </a:prstGeom>
          <a:noFill/>
        </p:spPr>
        <p:txBody>
          <a:bodyPr wrap="none" rtlCol="0">
            <a:spAutoFit/>
          </a:bodyPr>
          <a:lstStyle/>
          <a:p>
            <a:r>
              <a:rPr lang="fr-FR" sz="2800" dirty="0">
                <a:latin typeface="JetBrainsMono NF" panose="02010509020102050004" pitchFamily="49" charset="0"/>
              </a:rPr>
              <a:t>Firmware : QMK</a:t>
            </a:r>
          </a:p>
        </p:txBody>
      </p:sp>
    </p:spTree>
    <p:extLst>
      <p:ext uri="{BB962C8B-B14F-4D97-AF65-F5344CB8AC3E}">
        <p14:creationId xmlns:p14="http://schemas.microsoft.com/office/powerpoint/2010/main" val="312255076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desk with a keyboard and a curved screen">
            <a:extLst>
              <a:ext uri="{FF2B5EF4-FFF2-40B4-BE49-F238E27FC236}">
                <a16:creationId xmlns:a16="http://schemas.microsoft.com/office/drawing/2014/main" id="{8B48077C-8D59-9A5E-BBF5-9C2C4D4640C5}"/>
              </a:ext>
            </a:extLst>
          </p:cNvPr>
          <p:cNvPicPr>
            <a:picLocks noChangeAspect="1"/>
          </p:cNvPicPr>
          <p:nvPr/>
        </p:nvPicPr>
        <p:blipFill>
          <a:blip r:embed="rId3"/>
          <a:stretch>
            <a:fillRect/>
          </a:stretch>
        </p:blipFill>
        <p:spPr>
          <a:xfrm>
            <a:off x="0" y="0"/>
            <a:ext cx="12188672" cy="6858000"/>
          </a:xfrm>
          <a:prstGeom prst="rect">
            <a:avLst/>
          </a:prstGeom>
        </p:spPr>
      </p:pic>
      <p:pic>
        <p:nvPicPr>
          <p:cNvPr id="3" name="Image 2">
            <a:extLst>
              <a:ext uri="{FF2B5EF4-FFF2-40B4-BE49-F238E27FC236}">
                <a16:creationId xmlns:a16="http://schemas.microsoft.com/office/drawing/2014/main" id="{6E3792E5-0879-C073-EF4D-E06F9AB1D0A9}"/>
              </a:ext>
            </a:extLst>
          </p:cNvPr>
          <p:cNvPicPr>
            <a:picLocks noChangeAspect="1"/>
          </p:cNvPicPr>
          <p:nvPr/>
        </p:nvPicPr>
        <p:blipFill>
          <a:blip r:embed="rId4"/>
          <a:srcRect/>
          <a:stretch/>
        </p:blipFill>
        <p:spPr>
          <a:xfrm>
            <a:off x="0" y="0"/>
            <a:ext cx="12192000" cy="6862562"/>
          </a:xfrm>
          <a:prstGeom prst="rect">
            <a:avLst/>
          </a:prstGeom>
        </p:spPr>
      </p:pic>
    </p:spTree>
    <p:extLst>
      <p:ext uri="{BB962C8B-B14F-4D97-AF65-F5344CB8AC3E}">
        <p14:creationId xmlns:p14="http://schemas.microsoft.com/office/powerpoint/2010/main" val="12589243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4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A010D53-27D6-042C-3B7A-040DD57C23BD}"/>
              </a:ext>
            </a:extLst>
          </p:cNvPr>
          <p:cNvSpPr txBox="1"/>
          <p:nvPr/>
        </p:nvSpPr>
        <p:spPr>
          <a:xfrm>
            <a:off x="1606630" y="3044279"/>
            <a:ext cx="8978740" cy="769441"/>
          </a:xfrm>
          <a:prstGeom prst="rect">
            <a:avLst/>
          </a:prstGeom>
          <a:noFill/>
        </p:spPr>
        <p:txBody>
          <a:bodyPr wrap="none" rtlCol="0">
            <a:spAutoFit/>
          </a:bodyPr>
          <a:lstStyle/>
          <a:p>
            <a:r>
              <a:rPr lang="fr-FR" sz="4400" dirty="0">
                <a:latin typeface="JetBrainsMono NF" panose="02010509020102050004" pitchFamily="49" charset="0"/>
              </a:rPr>
              <a:t>Merci pour votre attention</a:t>
            </a:r>
          </a:p>
        </p:txBody>
      </p:sp>
      <p:pic>
        <p:nvPicPr>
          <p:cNvPr id="4" name="Image 3">
            <a:extLst>
              <a:ext uri="{FF2B5EF4-FFF2-40B4-BE49-F238E27FC236}">
                <a16:creationId xmlns:a16="http://schemas.microsoft.com/office/drawing/2014/main" id="{33042C38-F15B-7D46-CB2F-DD6F440215D6}"/>
              </a:ext>
            </a:extLst>
          </p:cNvPr>
          <p:cNvPicPr>
            <a:picLocks noChangeAspect="1"/>
          </p:cNvPicPr>
          <p:nvPr/>
        </p:nvPicPr>
        <p:blipFill>
          <a:blip r:embed="rId3"/>
          <a:srcRect/>
          <a:stretch/>
        </p:blipFill>
        <p:spPr>
          <a:xfrm>
            <a:off x="4932000" y="2628000"/>
            <a:ext cx="2340000" cy="2340000"/>
          </a:xfrm>
          <a:prstGeom prst="rect">
            <a:avLst/>
          </a:prstGeom>
        </p:spPr>
      </p:pic>
      <p:sp>
        <p:nvSpPr>
          <p:cNvPr id="5" name="ZoneTexte 4">
            <a:extLst>
              <a:ext uri="{FF2B5EF4-FFF2-40B4-BE49-F238E27FC236}">
                <a16:creationId xmlns:a16="http://schemas.microsoft.com/office/drawing/2014/main" id="{F4AA8568-269A-035C-BFA5-B07554EE59AB}"/>
              </a:ext>
            </a:extLst>
          </p:cNvPr>
          <p:cNvSpPr txBox="1"/>
          <p:nvPr/>
        </p:nvSpPr>
        <p:spPr>
          <a:xfrm>
            <a:off x="805280" y="2505669"/>
            <a:ext cx="3840763" cy="923330"/>
          </a:xfrm>
          <a:prstGeom prst="rect">
            <a:avLst/>
          </a:prstGeom>
          <a:noFill/>
        </p:spPr>
        <p:txBody>
          <a:bodyPr wrap="square" rtlCol="0">
            <a:spAutoFit/>
          </a:bodyPr>
          <a:lstStyle/>
          <a:p>
            <a:r>
              <a:rPr lang="fr-FR" dirty="0">
                <a:latin typeface="JetBrainsMono NF" panose="02010509020102050004" pitchFamily="49" charset="0"/>
              </a:rPr>
              <a:t>Contenu de la présentation</a:t>
            </a:r>
          </a:p>
          <a:p>
            <a:r>
              <a:rPr lang="fr-FR" dirty="0">
                <a:latin typeface="JetBrainsMono NF" panose="02010509020102050004" pitchFamily="49" charset="0"/>
              </a:rPr>
              <a:t>avec les divers liens (markdown)</a:t>
            </a:r>
          </a:p>
        </p:txBody>
      </p:sp>
      <p:sp>
        <p:nvSpPr>
          <p:cNvPr id="3" name="ZoneTexte 2">
            <a:extLst>
              <a:ext uri="{FF2B5EF4-FFF2-40B4-BE49-F238E27FC236}">
                <a16:creationId xmlns:a16="http://schemas.microsoft.com/office/drawing/2014/main" id="{9BF80146-DF6B-4B6B-5A95-0D3475242E2A}"/>
              </a:ext>
            </a:extLst>
          </p:cNvPr>
          <p:cNvSpPr txBox="1"/>
          <p:nvPr/>
        </p:nvSpPr>
        <p:spPr>
          <a:xfrm>
            <a:off x="9711558" y="6306207"/>
            <a:ext cx="2617076" cy="369332"/>
          </a:xfrm>
          <a:prstGeom prst="rect">
            <a:avLst/>
          </a:prstGeom>
          <a:noFill/>
        </p:spPr>
        <p:txBody>
          <a:bodyPr wrap="square" rtlCol="0">
            <a:spAutoFit/>
          </a:bodyPr>
          <a:lstStyle/>
          <a:p>
            <a:r>
              <a:rPr lang="fr-FR" dirty="0"/>
              <a:t>Garanti sans NFT</a:t>
            </a:r>
          </a:p>
        </p:txBody>
      </p:sp>
    </p:spTree>
    <p:extLst>
      <p:ext uri="{BB962C8B-B14F-4D97-AF65-F5344CB8AC3E}">
        <p14:creationId xmlns:p14="http://schemas.microsoft.com/office/powerpoint/2010/main" val="316739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3000"/>
                                  </p:stCondLst>
                                  <p:childTnLst>
                                    <p:animMotion origin="layout" path="M 0 0 L 0 -0.34491 " pathEditMode="relative" rAng="0" ptsTypes="AA">
                                      <p:cBhvr>
                                        <p:cTn id="6" dur="2000" fill="hold"/>
                                        <p:tgtEl>
                                          <p:spTgt spid="2"/>
                                        </p:tgtEl>
                                        <p:attrNameLst>
                                          <p:attrName>ppt_x</p:attrName>
                                          <p:attrName>ppt_y</p:attrName>
                                        </p:attrNameLst>
                                      </p:cBhvr>
                                      <p:rCtr x="0" y="-17245"/>
                                    </p:animMotion>
                                  </p:childTnLst>
                                </p:cTn>
                              </p:par>
                              <p:par>
                                <p:cTn id="7" presetID="2" presetClass="entr" presetSubtype="4" fill="hold" nodeType="withEffect">
                                  <p:stCondLst>
                                    <p:cond delay="35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500" fill="hold"/>
                                        <p:tgtEl>
                                          <p:spTgt spid="4"/>
                                        </p:tgtEl>
                                        <p:attrNameLst>
                                          <p:attrName>ppt_x</p:attrName>
                                        </p:attrNameLst>
                                      </p:cBhvr>
                                      <p:tavLst>
                                        <p:tav tm="0">
                                          <p:val>
                                            <p:strVal val="#ppt_x"/>
                                          </p:val>
                                        </p:tav>
                                        <p:tav tm="100000">
                                          <p:val>
                                            <p:strVal val="#ppt_x"/>
                                          </p:val>
                                        </p:tav>
                                      </p:tavLst>
                                    </p:anim>
                                    <p:anim calcmode="lin" valueType="num">
                                      <p:cBhvr additive="base">
                                        <p:cTn id="10" dur="1500" fill="hold"/>
                                        <p:tgtEl>
                                          <p:spTgt spid="4"/>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35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0"/>
                            </p:stCondLst>
                            <p:childTnLst>
                              <p:par>
                                <p:cTn id="16" presetID="2" presetClass="entr" presetSubtype="4" fill="hold" grpId="0" nodeType="after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6BA3F0C-12F2-39E9-3905-D9F568BE6126}"/>
              </a:ext>
            </a:extLst>
          </p:cNvPr>
          <p:cNvSpPr txBox="1"/>
          <p:nvPr/>
        </p:nvSpPr>
        <p:spPr>
          <a:xfrm>
            <a:off x="3361204" y="540000"/>
            <a:ext cx="5769528" cy="523220"/>
          </a:xfrm>
          <a:prstGeom prst="rect">
            <a:avLst/>
          </a:prstGeom>
          <a:noFill/>
        </p:spPr>
        <p:txBody>
          <a:bodyPr wrap="none" rtlCol="0">
            <a:spAutoFit/>
          </a:bodyPr>
          <a:lstStyle/>
          <a:p>
            <a:r>
              <a:rPr lang="fr-FR" sz="2800" dirty="0">
                <a:latin typeface="JetBrainsMono NF" panose="02010509020102050004" pitchFamily="49" charset="0"/>
              </a:rPr>
              <a:t>Petite histoire du clavier</a:t>
            </a:r>
          </a:p>
        </p:txBody>
      </p:sp>
      <p:sp>
        <p:nvSpPr>
          <p:cNvPr id="3" name="Rectangle 2">
            <a:extLst>
              <a:ext uri="{FF2B5EF4-FFF2-40B4-BE49-F238E27FC236}">
                <a16:creationId xmlns:a16="http://schemas.microsoft.com/office/drawing/2014/main" id="{42CC3693-14A4-9A5B-222A-5B16F8298292}"/>
              </a:ext>
            </a:extLst>
          </p:cNvPr>
          <p:cNvSpPr/>
          <p:nvPr/>
        </p:nvSpPr>
        <p:spPr>
          <a:xfrm>
            <a:off x="6033581" y="2302851"/>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4" name="Ellipse 3">
            <a:extLst>
              <a:ext uri="{FF2B5EF4-FFF2-40B4-BE49-F238E27FC236}">
                <a16:creationId xmlns:a16="http://schemas.microsoft.com/office/drawing/2014/main" id="{4E04534D-8DD3-26F9-2D5B-3FA4714E1E80}"/>
              </a:ext>
            </a:extLst>
          </p:cNvPr>
          <p:cNvSpPr/>
          <p:nvPr/>
        </p:nvSpPr>
        <p:spPr>
          <a:xfrm>
            <a:off x="5946032" y="2511996"/>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7" name="ZoneTexte 6">
            <a:extLst>
              <a:ext uri="{FF2B5EF4-FFF2-40B4-BE49-F238E27FC236}">
                <a16:creationId xmlns:a16="http://schemas.microsoft.com/office/drawing/2014/main" id="{BC7B009E-4325-3023-B91B-31C1094F477C}"/>
              </a:ext>
            </a:extLst>
          </p:cNvPr>
          <p:cNvSpPr txBox="1"/>
          <p:nvPr/>
        </p:nvSpPr>
        <p:spPr>
          <a:xfrm>
            <a:off x="6333517" y="2492501"/>
            <a:ext cx="5429692" cy="369332"/>
          </a:xfrm>
          <a:prstGeom prst="rect">
            <a:avLst/>
          </a:prstGeom>
          <a:noFill/>
        </p:spPr>
        <p:txBody>
          <a:bodyPr wrap="none" rtlCol="0">
            <a:spAutoFit/>
          </a:bodyPr>
          <a:lstStyle/>
          <a:p>
            <a:r>
              <a:rPr lang="fr-FR" dirty="0">
                <a:latin typeface="JetBrainsMono NF" panose="02010509020102050004" pitchFamily="49" charset="0"/>
              </a:rPr>
              <a:t>- 18</a:t>
            </a:r>
            <a:r>
              <a:rPr lang="fr-FR" baseline="30000" dirty="0">
                <a:latin typeface="JetBrainsMono NF" panose="02010509020102050004" pitchFamily="49" charset="0"/>
              </a:rPr>
              <a:t>ème</a:t>
            </a:r>
            <a:r>
              <a:rPr lang="fr-FR" dirty="0">
                <a:latin typeface="JetBrainsMono NF" panose="02010509020102050004" pitchFamily="49" charset="0"/>
              </a:rPr>
              <a:t>/19</a:t>
            </a:r>
            <a:r>
              <a:rPr lang="fr-FR" baseline="30000" dirty="0">
                <a:latin typeface="JetBrainsMono NF" panose="02010509020102050004" pitchFamily="49" charset="0"/>
              </a:rPr>
              <a:t>ème</a:t>
            </a:r>
            <a:r>
              <a:rPr lang="fr-FR" dirty="0">
                <a:latin typeface="JetBrainsMono NF" panose="02010509020102050004" pitchFamily="49" charset="0"/>
              </a:rPr>
              <a:t> première machines à écrire</a:t>
            </a:r>
          </a:p>
        </p:txBody>
      </p:sp>
      <p:sp>
        <p:nvSpPr>
          <p:cNvPr id="8" name="Rectangle 7">
            <a:extLst>
              <a:ext uri="{FF2B5EF4-FFF2-40B4-BE49-F238E27FC236}">
                <a16:creationId xmlns:a16="http://schemas.microsoft.com/office/drawing/2014/main" id="{A99F4CD8-5DCA-F933-D843-866012CE7695}"/>
              </a:ext>
            </a:extLst>
          </p:cNvPr>
          <p:cNvSpPr/>
          <p:nvPr/>
        </p:nvSpPr>
        <p:spPr>
          <a:xfrm>
            <a:off x="6033581" y="3051483"/>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9" name="Ellipse 8">
            <a:extLst>
              <a:ext uri="{FF2B5EF4-FFF2-40B4-BE49-F238E27FC236}">
                <a16:creationId xmlns:a16="http://schemas.microsoft.com/office/drawing/2014/main" id="{9E32F4F7-AE59-EC62-7E90-9EE3180681E1}"/>
              </a:ext>
            </a:extLst>
          </p:cNvPr>
          <p:cNvSpPr/>
          <p:nvPr/>
        </p:nvSpPr>
        <p:spPr>
          <a:xfrm>
            <a:off x="5946032" y="3260628"/>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0" name="ZoneTexte 9">
            <a:extLst>
              <a:ext uri="{FF2B5EF4-FFF2-40B4-BE49-F238E27FC236}">
                <a16:creationId xmlns:a16="http://schemas.microsoft.com/office/drawing/2014/main" id="{5F6345D3-36F1-BC51-86CD-889B776FA3FD}"/>
              </a:ext>
            </a:extLst>
          </p:cNvPr>
          <p:cNvSpPr txBox="1"/>
          <p:nvPr/>
        </p:nvSpPr>
        <p:spPr>
          <a:xfrm>
            <a:off x="465826" y="3236259"/>
            <a:ext cx="5372454" cy="369332"/>
          </a:xfrm>
          <a:prstGeom prst="rect">
            <a:avLst/>
          </a:prstGeom>
          <a:noFill/>
        </p:spPr>
        <p:txBody>
          <a:bodyPr wrap="square" rtlCol="0">
            <a:spAutoFit/>
          </a:bodyPr>
          <a:lstStyle/>
          <a:p>
            <a:r>
              <a:rPr lang="fr-FR" dirty="0">
                <a:latin typeface="JetBrainsMono NF" panose="02010509020102050004" pitchFamily="49" charset="0"/>
              </a:rPr>
              <a:t>1960’s premiers clavier d’ordinateur -</a:t>
            </a:r>
          </a:p>
        </p:txBody>
      </p:sp>
      <p:sp>
        <p:nvSpPr>
          <p:cNvPr id="11" name="Rectangle 10">
            <a:extLst>
              <a:ext uri="{FF2B5EF4-FFF2-40B4-BE49-F238E27FC236}">
                <a16:creationId xmlns:a16="http://schemas.microsoft.com/office/drawing/2014/main" id="{5C8E43C7-C0DA-6E08-0264-077E57FAED0A}"/>
              </a:ext>
            </a:extLst>
          </p:cNvPr>
          <p:cNvSpPr/>
          <p:nvPr/>
        </p:nvSpPr>
        <p:spPr>
          <a:xfrm>
            <a:off x="6033581" y="3800115"/>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2" name="Ellipse 11">
            <a:extLst>
              <a:ext uri="{FF2B5EF4-FFF2-40B4-BE49-F238E27FC236}">
                <a16:creationId xmlns:a16="http://schemas.microsoft.com/office/drawing/2014/main" id="{ECFB4269-AF4C-43B3-95E1-C27C7AF5FA9E}"/>
              </a:ext>
            </a:extLst>
          </p:cNvPr>
          <p:cNvSpPr/>
          <p:nvPr/>
        </p:nvSpPr>
        <p:spPr>
          <a:xfrm>
            <a:off x="5946032" y="4009260"/>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3" name="ZoneTexte 12">
            <a:extLst>
              <a:ext uri="{FF2B5EF4-FFF2-40B4-BE49-F238E27FC236}">
                <a16:creationId xmlns:a16="http://schemas.microsoft.com/office/drawing/2014/main" id="{E7386333-96B9-EB2C-455D-C3B8904F0DDF}"/>
              </a:ext>
            </a:extLst>
          </p:cNvPr>
          <p:cNvSpPr txBox="1"/>
          <p:nvPr/>
        </p:nvSpPr>
        <p:spPr>
          <a:xfrm>
            <a:off x="6333517" y="3989765"/>
            <a:ext cx="5734658" cy="646331"/>
          </a:xfrm>
          <a:prstGeom prst="rect">
            <a:avLst/>
          </a:prstGeom>
          <a:noFill/>
        </p:spPr>
        <p:txBody>
          <a:bodyPr wrap="square" rtlCol="0">
            <a:spAutoFit/>
          </a:bodyPr>
          <a:lstStyle/>
          <a:p>
            <a:r>
              <a:rPr lang="fr-FR" dirty="0">
                <a:latin typeface="JetBrainsMono NF" panose="02010509020102050004" pitchFamily="49" charset="0"/>
              </a:rPr>
              <a:t>- Fin des années 1970 les constructeurs déclinent les claviers par pays</a:t>
            </a:r>
          </a:p>
        </p:txBody>
      </p:sp>
      <p:sp>
        <p:nvSpPr>
          <p:cNvPr id="14" name="Rectangle 13">
            <a:extLst>
              <a:ext uri="{FF2B5EF4-FFF2-40B4-BE49-F238E27FC236}">
                <a16:creationId xmlns:a16="http://schemas.microsoft.com/office/drawing/2014/main" id="{17582941-803D-0234-3AD9-7415BC73BEBF}"/>
              </a:ext>
            </a:extLst>
          </p:cNvPr>
          <p:cNvSpPr/>
          <p:nvPr/>
        </p:nvSpPr>
        <p:spPr>
          <a:xfrm>
            <a:off x="6033581" y="4548747"/>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5" name="Ellipse 14">
            <a:extLst>
              <a:ext uri="{FF2B5EF4-FFF2-40B4-BE49-F238E27FC236}">
                <a16:creationId xmlns:a16="http://schemas.microsoft.com/office/drawing/2014/main" id="{AFC1B40E-1BA2-8B32-225A-BCDCAFEF76DA}"/>
              </a:ext>
            </a:extLst>
          </p:cNvPr>
          <p:cNvSpPr/>
          <p:nvPr/>
        </p:nvSpPr>
        <p:spPr>
          <a:xfrm>
            <a:off x="5946032" y="4757892"/>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6" name="ZoneTexte 15">
            <a:extLst>
              <a:ext uri="{FF2B5EF4-FFF2-40B4-BE49-F238E27FC236}">
                <a16:creationId xmlns:a16="http://schemas.microsoft.com/office/drawing/2014/main" id="{2370B735-74A1-EFFF-68A6-472501BA6E4A}"/>
              </a:ext>
            </a:extLst>
          </p:cNvPr>
          <p:cNvSpPr txBox="1"/>
          <p:nvPr/>
        </p:nvSpPr>
        <p:spPr>
          <a:xfrm>
            <a:off x="754145" y="4738396"/>
            <a:ext cx="5104338" cy="646331"/>
          </a:xfrm>
          <a:prstGeom prst="rect">
            <a:avLst/>
          </a:prstGeom>
          <a:noFill/>
        </p:spPr>
        <p:txBody>
          <a:bodyPr wrap="square" rtlCol="0">
            <a:spAutoFit/>
          </a:bodyPr>
          <a:lstStyle/>
          <a:p>
            <a:r>
              <a:rPr lang="fr-FR" dirty="0">
                <a:latin typeface="JetBrainsMono NF" panose="02010509020102050004" pitchFamily="49" charset="0"/>
              </a:rPr>
              <a:t>1980’s les ordinateurs envahissent –</a:t>
            </a:r>
          </a:p>
          <a:p>
            <a:r>
              <a:rPr lang="fr-FR" dirty="0">
                <a:latin typeface="JetBrainsMono NF" panose="02010509020102050004" pitchFamily="49" charset="0"/>
              </a:rPr>
              <a:t>les bureaux et les domiciles</a:t>
            </a:r>
          </a:p>
        </p:txBody>
      </p:sp>
      <p:sp>
        <p:nvSpPr>
          <p:cNvPr id="17" name="Rectangle 16">
            <a:extLst>
              <a:ext uri="{FF2B5EF4-FFF2-40B4-BE49-F238E27FC236}">
                <a16:creationId xmlns:a16="http://schemas.microsoft.com/office/drawing/2014/main" id="{1A991631-75F7-FA17-AE9A-CCA6501D1370}"/>
              </a:ext>
            </a:extLst>
          </p:cNvPr>
          <p:cNvSpPr/>
          <p:nvPr/>
        </p:nvSpPr>
        <p:spPr>
          <a:xfrm>
            <a:off x="6033581" y="5302363"/>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8" name="Ellipse 17">
            <a:extLst>
              <a:ext uri="{FF2B5EF4-FFF2-40B4-BE49-F238E27FC236}">
                <a16:creationId xmlns:a16="http://schemas.microsoft.com/office/drawing/2014/main" id="{BE05C0E9-E9C6-FA9D-6716-D6D472EAB164}"/>
              </a:ext>
            </a:extLst>
          </p:cNvPr>
          <p:cNvSpPr/>
          <p:nvPr/>
        </p:nvSpPr>
        <p:spPr>
          <a:xfrm>
            <a:off x="5946032" y="5511508"/>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19" name="ZoneTexte 18">
            <a:extLst>
              <a:ext uri="{FF2B5EF4-FFF2-40B4-BE49-F238E27FC236}">
                <a16:creationId xmlns:a16="http://schemas.microsoft.com/office/drawing/2014/main" id="{1EA65E29-445D-D275-1FAE-07DE1A7531E9}"/>
              </a:ext>
            </a:extLst>
          </p:cNvPr>
          <p:cNvSpPr txBox="1"/>
          <p:nvPr/>
        </p:nvSpPr>
        <p:spPr>
          <a:xfrm>
            <a:off x="6333518" y="5492013"/>
            <a:ext cx="5734658" cy="815608"/>
          </a:xfrm>
          <a:prstGeom prst="rect">
            <a:avLst/>
          </a:prstGeom>
          <a:noFill/>
        </p:spPr>
        <p:txBody>
          <a:bodyPr wrap="square" rtlCol="0">
            <a:spAutoFit/>
          </a:bodyPr>
          <a:lstStyle/>
          <a:p>
            <a:r>
              <a:rPr lang="fr-FR" dirty="0">
                <a:latin typeface="JetBrainsMono NF" panose="02010509020102050004" pitchFamily="49" charset="0"/>
              </a:rPr>
              <a:t>- 2024 vous découvrez </a:t>
            </a:r>
            <a:r>
              <a:rPr lang="fr-FR" sz="1600" dirty="0">
                <a:latin typeface="JetBrainsMono NF" panose="02010509020102050004" pitchFamily="49" charset="0"/>
              </a:rPr>
              <a:t>grâce à moi</a:t>
            </a:r>
            <a:r>
              <a:rPr lang="fr-FR" dirty="0">
                <a:latin typeface="JetBrainsMono NF" panose="02010509020102050004" pitchFamily="49" charset="0"/>
              </a:rPr>
              <a:t> </a:t>
            </a:r>
            <a:r>
              <a:rPr lang="fr-FR" sz="1400" dirty="0">
                <a:latin typeface="JetBrainsMono NF" panose="02010509020102050004" pitchFamily="49" charset="0"/>
              </a:rPr>
              <a:t>les secrets</a:t>
            </a:r>
            <a:r>
              <a:rPr lang="fr-FR" dirty="0">
                <a:latin typeface="JetBrainsMono NF" panose="02010509020102050004" pitchFamily="49" charset="0"/>
              </a:rPr>
              <a:t> </a:t>
            </a:r>
            <a:r>
              <a:rPr lang="fr-FR" sz="1200" dirty="0">
                <a:latin typeface="JetBrainsMono NF" panose="02010509020102050004" pitchFamily="49" charset="0"/>
              </a:rPr>
              <a:t>de l’univers</a:t>
            </a:r>
            <a:r>
              <a:rPr lang="fr-FR" dirty="0">
                <a:latin typeface="JetBrainsMono NF" panose="02010509020102050004" pitchFamily="49" charset="0"/>
              </a:rPr>
              <a:t> </a:t>
            </a:r>
            <a:r>
              <a:rPr lang="fr-FR" sz="1100" dirty="0">
                <a:latin typeface="JetBrainsMono NF" panose="02010509020102050004" pitchFamily="49" charset="0"/>
              </a:rPr>
              <a:t>sans limites des </a:t>
            </a:r>
            <a:r>
              <a:rPr lang="fr-FR" sz="1050" dirty="0">
                <a:latin typeface="JetBrainsMono NF" panose="02010509020102050004" pitchFamily="49" charset="0"/>
              </a:rPr>
              <a:t>claviers mécaniques</a:t>
            </a:r>
            <a:r>
              <a:rPr lang="fr-FR" sz="1100" dirty="0">
                <a:latin typeface="JetBrainsMono NF" panose="02010509020102050004" pitchFamily="49" charset="0"/>
              </a:rPr>
              <a:t> </a:t>
            </a:r>
            <a:r>
              <a:rPr lang="fr-FR" sz="1000" dirty="0">
                <a:latin typeface="JetBrainsMono NF" panose="02010509020102050004" pitchFamily="49" charset="0"/>
              </a:rPr>
              <a:t>et embrassez enfin une </a:t>
            </a:r>
            <a:r>
              <a:rPr lang="fr-FR" sz="900" dirty="0">
                <a:latin typeface="JetBrainsMono NF" panose="02010509020102050004" pitchFamily="49" charset="0"/>
              </a:rPr>
              <a:t>infinité de possibilité </a:t>
            </a:r>
            <a:r>
              <a:rPr lang="fr-FR" sz="800" dirty="0">
                <a:latin typeface="JetBrainsMono NF" panose="02010509020102050004" pitchFamily="49" charset="0"/>
              </a:rPr>
              <a:t>qui s’ouvre à vous…</a:t>
            </a:r>
          </a:p>
        </p:txBody>
      </p:sp>
      <p:sp>
        <p:nvSpPr>
          <p:cNvPr id="20" name="Rectangle 19">
            <a:extLst>
              <a:ext uri="{FF2B5EF4-FFF2-40B4-BE49-F238E27FC236}">
                <a16:creationId xmlns:a16="http://schemas.microsoft.com/office/drawing/2014/main" id="{5CF068F3-0CE0-DE17-A776-88CAE91AF554}"/>
              </a:ext>
            </a:extLst>
          </p:cNvPr>
          <p:cNvSpPr/>
          <p:nvPr/>
        </p:nvSpPr>
        <p:spPr>
          <a:xfrm>
            <a:off x="6033581" y="1544472"/>
            <a:ext cx="124838" cy="748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21" name="Ellipse 20">
            <a:extLst>
              <a:ext uri="{FF2B5EF4-FFF2-40B4-BE49-F238E27FC236}">
                <a16:creationId xmlns:a16="http://schemas.microsoft.com/office/drawing/2014/main" id="{54275874-307D-D004-F527-8089FA294554}"/>
              </a:ext>
            </a:extLst>
          </p:cNvPr>
          <p:cNvSpPr/>
          <p:nvPr/>
        </p:nvSpPr>
        <p:spPr>
          <a:xfrm>
            <a:off x="5946032" y="1753617"/>
            <a:ext cx="299936" cy="3303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JetBrainsMono NF" panose="02010509020102050004" pitchFamily="49" charset="0"/>
            </a:endParaRPr>
          </a:p>
        </p:txBody>
      </p:sp>
      <p:sp>
        <p:nvSpPr>
          <p:cNvPr id="22" name="ZoneTexte 21">
            <a:extLst>
              <a:ext uri="{FF2B5EF4-FFF2-40B4-BE49-F238E27FC236}">
                <a16:creationId xmlns:a16="http://schemas.microsoft.com/office/drawing/2014/main" id="{EFD69E0D-44E5-18B6-9DBB-E7B7246EF6E7}"/>
              </a:ext>
            </a:extLst>
          </p:cNvPr>
          <p:cNvSpPr txBox="1"/>
          <p:nvPr/>
        </p:nvSpPr>
        <p:spPr>
          <a:xfrm>
            <a:off x="1799617" y="1734122"/>
            <a:ext cx="4038663" cy="369332"/>
          </a:xfrm>
          <a:prstGeom prst="rect">
            <a:avLst/>
          </a:prstGeom>
          <a:noFill/>
        </p:spPr>
        <p:txBody>
          <a:bodyPr wrap="square" rtlCol="0">
            <a:spAutoFit/>
          </a:bodyPr>
          <a:lstStyle/>
          <a:p>
            <a:r>
              <a:rPr lang="fr-FR" dirty="0">
                <a:latin typeface="JetBrainsMono NF" panose="02010509020102050004" pitchFamily="49" charset="0"/>
              </a:rPr>
              <a:t>1714 brevet par Henry Mill -</a:t>
            </a:r>
          </a:p>
        </p:txBody>
      </p:sp>
    </p:spTree>
    <p:extLst>
      <p:ext uri="{BB962C8B-B14F-4D97-AF65-F5344CB8AC3E}">
        <p14:creationId xmlns:p14="http://schemas.microsoft.com/office/powerpoint/2010/main" val="2733244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80">
                                          <p:stCondLst>
                                            <p:cond delay="0"/>
                                          </p:stCondLst>
                                        </p:cTn>
                                        <p:tgtEl>
                                          <p:spTgt spid="21"/>
                                        </p:tgtEl>
                                      </p:cBhvr>
                                    </p:animEffect>
                                    <p:anim calcmode="lin" valueType="num">
                                      <p:cBhvr>
                                        <p:cTn id="2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9" dur="26">
                                          <p:stCondLst>
                                            <p:cond delay="650"/>
                                          </p:stCondLst>
                                        </p:cTn>
                                        <p:tgtEl>
                                          <p:spTgt spid="21"/>
                                        </p:tgtEl>
                                      </p:cBhvr>
                                      <p:to x="100000" y="60000"/>
                                    </p:animScale>
                                    <p:animScale>
                                      <p:cBhvr>
                                        <p:cTn id="30" dur="166" decel="50000">
                                          <p:stCondLst>
                                            <p:cond delay="676"/>
                                          </p:stCondLst>
                                        </p:cTn>
                                        <p:tgtEl>
                                          <p:spTgt spid="21"/>
                                        </p:tgtEl>
                                      </p:cBhvr>
                                      <p:to x="100000" y="100000"/>
                                    </p:animScale>
                                    <p:animScale>
                                      <p:cBhvr>
                                        <p:cTn id="31" dur="26">
                                          <p:stCondLst>
                                            <p:cond delay="1312"/>
                                          </p:stCondLst>
                                        </p:cTn>
                                        <p:tgtEl>
                                          <p:spTgt spid="21"/>
                                        </p:tgtEl>
                                      </p:cBhvr>
                                      <p:to x="100000" y="80000"/>
                                    </p:animScale>
                                    <p:animScale>
                                      <p:cBhvr>
                                        <p:cTn id="32" dur="166" decel="50000">
                                          <p:stCondLst>
                                            <p:cond delay="1338"/>
                                          </p:stCondLst>
                                        </p:cTn>
                                        <p:tgtEl>
                                          <p:spTgt spid="21"/>
                                        </p:tgtEl>
                                      </p:cBhvr>
                                      <p:to x="100000" y="100000"/>
                                    </p:animScale>
                                    <p:animScale>
                                      <p:cBhvr>
                                        <p:cTn id="33" dur="26">
                                          <p:stCondLst>
                                            <p:cond delay="1642"/>
                                          </p:stCondLst>
                                        </p:cTn>
                                        <p:tgtEl>
                                          <p:spTgt spid="21"/>
                                        </p:tgtEl>
                                      </p:cBhvr>
                                      <p:to x="100000" y="90000"/>
                                    </p:animScale>
                                    <p:animScale>
                                      <p:cBhvr>
                                        <p:cTn id="34" dur="166" decel="50000">
                                          <p:stCondLst>
                                            <p:cond delay="1668"/>
                                          </p:stCondLst>
                                        </p:cTn>
                                        <p:tgtEl>
                                          <p:spTgt spid="21"/>
                                        </p:tgtEl>
                                      </p:cBhvr>
                                      <p:to x="100000" y="100000"/>
                                    </p:animScale>
                                    <p:animScale>
                                      <p:cBhvr>
                                        <p:cTn id="35" dur="26">
                                          <p:stCondLst>
                                            <p:cond delay="1808"/>
                                          </p:stCondLst>
                                        </p:cTn>
                                        <p:tgtEl>
                                          <p:spTgt spid="21"/>
                                        </p:tgtEl>
                                      </p:cBhvr>
                                      <p:to x="100000" y="95000"/>
                                    </p:animScale>
                                    <p:animScale>
                                      <p:cBhvr>
                                        <p:cTn id="36" dur="166" decel="50000">
                                          <p:stCondLst>
                                            <p:cond delay="1834"/>
                                          </p:stCondLst>
                                        </p:cTn>
                                        <p:tgtEl>
                                          <p:spTgt spid="21"/>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80">
                                          <p:stCondLst>
                                            <p:cond delay="0"/>
                                          </p:stCondLst>
                                        </p:cTn>
                                        <p:tgtEl>
                                          <p:spTgt spid="22"/>
                                        </p:tgtEl>
                                      </p:cBhvr>
                                    </p:animEffect>
                                    <p:anim calcmode="lin" valueType="num">
                                      <p:cBhvr>
                                        <p:cTn id="4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5" dur="26">
                                          <p:stCondLst>
                                            <p:cond delay="650"/>
                                          </p:stCondLst>
                                        </p:cTn>
                                        <p:tgtEl>
                                          <p:spTgt spid="22"/>
                                        </p:tgtEl>
                                      </p:cBhvr>
                                      <p:to x="100000" y="60000"/>
                                    </p:animScale>
                                    <p:animScale>
                                      <p:cBhvr>
                                        <p:cTn id="46" dur="166" decel="50000">
                                          <p:stCondLst>
                                            <p:cond delay="676"/>
                                          </p:stCondLst>
                                        </p:cTn>
                                        <p:tgtEl>
                                          <p:spTgt spid="22"/>
                                        </p:tgtEl>
                                      </p:cBhvr>
                                      <p:to x="100000" y="100000"/>
                                    </p:animScale>
                                    <p:animScale>
                                      <p:cBhvr>
                                        <p:cTn id="47" dur="26">
                                          <p:stCondLst>
                                            <p:cond delay="1312"/>
                                          </p:stCondLst>
                                        </p:cTn>
                                        <p:tgtEl>
                                          <p:spTgt spid="22"/>
                                        </p:tgtEl>
                                      </p:cBhvr>
                                      <p:to x="100000" y="80000"/>
                                    </p:animScale>
                                    <p:animScale>
                                      <p:cBhvr>
                                        <p:cTn id="48" dur="166" decel="50000">
                                          <p:stCondLst>
                                            <p:cond delay="1338"/>
                                          </p:stCondLst>
                                        </p:cTn>
                                        <p:tgtEl>
                                          <p:spTgt spid="22"/>
                                        </p:tgtEl>
                                      </p:cBhvr>
                                      <p:to x="100000" y="100000"/>
                                    </p:animScale>
                                    <p:animScale>
                                      <p:cBhvr>
                                        <p:cTn id="49" dur="26">
                                          <p:stCondLst>
                                            <p:cond delay="1642"/>
                                          </p:stCondLst>
                                        </p:cTn>
                                        <p:tgtEl>
                                          <p:spTgt spid="22"/>
                                        </p:tgtEl>
                                      </p:cBhvr>
                                      <p:to x="100000" y="90000"/>
                                    </p:animScale>
                                    <p:animScale>
                                      <p:cBhvr>
                                        <p:cTn id="50" dur="166" decel="50000">
                                          <p:stCondLst>
                                            <p:cond delay="1668"/>
                                          </p:stCondLst>
                                        </p:cTn>
                                        <p:tgtEl>
                                          <p:spTgt spid="22"/>
                                        </p:tgtEl>
                                      </p:cBhvr>
                                      <p:to x="100000" y="100000"/>
                                    </p:animScale>
                                    <p:animScale>
                                      <p:cBhvr>
                                        <p:cTn id="51" dur="26">
                                          <p:stCondLst>
                                            <p:cond delay="1808"/>
                                          </p:stCondLst>
                                        </p:cTn>
                                        <p:tgtEl>
                                          <p:spTgt spid="22"/>
                                        </p:tgtEl>
                                      </p:cBhvr>
                                      <p:to x="100000" y="95000"/>
                                    </p:animScale>
                                    <p:animScale>
                                      <p:cBhvr>
                                        <p:cTn id="52" dur="166" decel="50000">
                                          <p:stCondLst>
                                            <p:cond delay="1834"/>
                                          </p:stCondLst>
                                        </p:cTn>
                                        <p:tgtEl>
                                          <p:spTgt spid="22"/>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000"/>
                                        <p:tgtEl>
                                          <p:spTgt spid="4"/>
                                        </p:tgtEl>
                                      </p:cBhvr>
                                    </p:animEffect>
                                    <p:anim calcmode="lin" valueType="num">
                                      <p:cBhvr>
                                        <p:cTn id="58" dur="1000" fill="hold"/>
                                        <p:tgtEl>
                                          <p:spTgt spid="4"/>
                                        </p:tgtEl>
                                        <p:attrNameLst>
                                          <p:attrName>ppt_x</p:attrName>
                                        </p:attrNameLst>
                                      </p:cBhvr>
                                      <p:tavLst>
                                        <p:tav tm="0">
                                          <p:val>
                                            <p:strVal val="#ppt_x"/>
                                          </p:val>
                                        </p:tav>
                                        <p:tav tm="100000">
                                          <p:val>
                                            <p:strVal val="#ppt_x"/>
                                          </p:val>
                                        </p:tav>
                                      </p:tavLst>
                                    </p:anim>
                                    <p:anim calcmode="lin" valueType="num">
                                      <p:cBhvr>
                                        <p:cTn id="59" dur="1000" fill="hold"/>
                                        <p:tgtEl>
                                          <p:spTgt spid="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1000"/>
                                        <p:tgtEl>
                                          <p:spTgt spid="8"/>
                                        </p:tgtEl>
                                      </p:cBhvr>
                                    </p:animEffect>
                                    <p:anim calcmode="lin" valueType="num">
                                      <p:cBhvr>
                                        <p:cTn id="75" dur="1000" fill="hold"/>
                                        <p:tgtEl>
                                          <p:spTgt spid="8"/>
                                        </p:tgtEl>
                                        <p:attrNameLst>
                                          <p:attrName>ppt_x</p:attrName>
                                        </p:attrNameLst>
                                      </p:cBhvr>
                                      <p:tavLst>
                                        <p:tav tm="0">
                                          <p:val>
                                            <p:strVal val="#ppt_x"/>
                                          </p:val>
                                        </p:tav>
                                        <p:tav tm="100000">
                                          <p:val>
                                            <p:strVal val="#ppt_x"/>
                                          </p:val>
                                        </p:tav>
                                      </p:tavLst>
                                    </p:anim>
                                    <p:anim calcmode="lin" valueType="num">
                                      <p:cBhvr>
                                        <p:cTn id="76" dur="1000" fill="hold"/>
                                        <p:tgtEl>
                                          <p:spTgt spid="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1000"/>
                                        <p:tgtEl>
                                          <p:spTgt spid="9"/>
                                        </p:tgtEl>
                                      </p:cBhvr>
                                    </p:animEffect>
                                    <p:anim calcmode="lin" valueType="num">
                                      <p:cBhvr>
                                        <p:cTn id="80" dur="1000" fill="hold"/>
                                        <p:tgtEl>
                                          <p:spTgt spid="9"/>
                                        </p:tgtEl>
                                        <p:attrNameLst>
                                          <p:attrName>ppt_x</p:attrName>
                                        </p:attrNameLst>
                                      </p:cBhvr>
                                      <p:tavLst>
                                        <p:tav tm="0">
                                          <p:val>
                                            <p:strVal val="#ppt_x"/>
                                          </p:val>
                                        </p:tav>
                                        <p:tav tm="100000">
                                          <p:val>
                                            <p:strVal val="#ppt_x"/>
                                          </p:val>
                                        </p:tav>
                                      </p:tavLst>
                                    </p:anim>
                                    <p:anim calcmode="lin" valueType="num">
                                      <p:cBhvr>
                                        <p:cTn id="81" dur="1000" fill="hold"/>
                                        <p:tgtEl>
                                          <p:spTgt spid="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1000"/>
                                        <p:tgtEl>
                                          <p:spTgt spid="10"/>
                                        </p:tgtEl>
                                      </p:cBhvr>
                                    </p:animEffect>
                                    <p:anim calcmode="lin" valueType="num">
                                      <p:cBhvr>
                                        <p:cTn id="85" dur="1000" fill="hold"/>
                                        <p:tgtEl>
                                          <p:spTgt spid="10"/>
                                        </p:tgtEl>
                                        <p:attrNameLst>
                                          <p:attrName>ppt_x</p:attrName>
                                        </p:attrNameLst>
                                      </p:cBhvr>
                                      <p:tavLst>
                                        <p:tav tm="0">
                                          <p:val>
                                            <p:strVal val="#ppt_x"/>
                                          </p:val>
                                        </p:tav>
                                        <p:tav tm="100000">
                                          <p:val>
                                            <p:strVal val="#ppt_x"/>
                                          </p:val>
                                        </p:tav>
                                      </p:tavLst>
                                    </p:anim>
                                    <p:anim calcmode="lin" valueType="num">
                                      <p:cBhvr>
                                        <p:cTn id="8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1000"/>
                                        <p:tgtEl>
                                          <p:spTgt spid="11"/>
                                        </p:tgtEl>
                                      </p:cBhvr>
                                    </p:animEffect>
                                    <p:anim calcmode="lin" valueType="num">
                                      <p:cBhvr>
                                        <p:cTn id="92" dur="1000" fill="hold"/>
                                        <p:tgtEl>
                                          <p:spTgt spid="11"/>
                                        </p:tgtEl>
                                        <p:attrNameLst>
                                          <p:attrName>ppt_x</p:attrName>
                                        </p:attrNameLst>
                                      </p:cBhvr>
                                      <p:tavLst>
                                        <p:tav tm="0">
                                          <p:val>
                                            <p:strVal val="#ppt_x"/>
                                          </p:val>
                                        </p:tav>
                                        <p:tav tm="100000">
                                          <p:val>
                                            <p:strVal val="#ppt_x"/>
                                          </p:val>
                                        </p:tav>
                                      </p:tavLst>
                                    </p:anim>
                                    <p:anim calcmode="lin" valueType="num">
                                      <p:cBhvr>
                                        <p:cTn id="93" dur="1000" fill="hold"/>
                                        <p:tgtEl>
                                          <p:spTgt spid="1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1000"/>
                                        <p:tgtEl>
                                          <p:spTgt spid="12"/>
                                        </p:tgtEl>
                                      </p:cBhvr>
                                    </p:animEffect>
                                    <p:anim calcmode="lin" valueType="num">
                                      <p:cBhvr>
                                        <p:cTn id="97" dur="1000" fill="hold"/>
                                        <p:tgtEl>
                                          <p:spTgt spid="12"/>
                                        </p:tgtEl>
                                        <p:attrNameLst>
                                          <p:attrName>ppt_x</p:attrName>
                                        </p:attrNameLst>
                                      </p:cBhvr>
                                      <p:tavLst>
                                        <p:tav tm="0">
                                          <p:val>
                                            <p:strVal val="#ppt_x"/>
                                          </p:val>
                                        </p:tav>
                                        <p:tav tm="100000">
                                          <p:val>
                                            <p:strVal val="#ppt_x"/>
                                          </p:val>
                                        </p:tav>
                                      </p:tavLst>
                                    </p:anim>
                                    <p:anim calcmode="lin" valueType="num">
                                      <p:cBhvr>
                                        <p:cTn id="98" dur="1000" fill="hold"/>
                                        <p:tgtEl>
                                          <p:spTgt spid="12"/>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1000"/>
                                        <p:tgtEl>
                                          <p:spTgt spid="13"/>
                                        </p:tgtEl>
                                      </p:cBhvr>
                                    </p:animEffect>
                                    <p:anim calcmode="lin" valueType="num">
                                      <p:cBhvr>
                                        <p:cTn id="102" dur="1000" fill="hold"/>
                                        <p:tgtEl>
                                          <p:spTgt spid="13"/>
                                        </p:tgtEl>
                                        <p:attrNameLst>
                                          <p:attrName>ppt_x</p:attrName>
                                        </p:attrNameLst>
                                      </p:cBhvr>
                                      <p:tavLst>
                                        <p:tav tm="0">
                                          <p:val>
                                            <p:strVal val="#ppt_x"/>
                                          </p:val>
                                        </p:tav>
                                        <p:tav tm="100000">
                                          <p:val>
                                            <p:strVal val="#ppt_x"/>
                                          </p:val>
                                        </p:tav>
                                      </p:tavLst>
                                    </p:anim>
                                    <p:anim calcmode="lin" valueType="num">
                                      <p:cBhvr>
                                        <p:cTn id="10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1000"/>
                                        <p:tgtEl>
                                          <p:spTgt spid="14"/>
                                        </p:tgtEl>
                                      </p:cBhvr>
                                    </p:animEffect>
                                    <p:anim calcmode="lin" valueType="num">
                                      <p:cBhvr>
                                        <p:cTn id="109" dur="1000" fill="hold"/>
                                        <p:tgtEl>
                                          <p:spTgt spid="14"/>
                                        </p:tgtEl>
                                        <p:attrNameLst>
                                          <p:attrName>ppt_x</p:attrName>
                                        </p:attrNameLst>
                                      </p:cBhvr>
                                      <p:tavLst>
                                        <p:tav tm="0">
                                          <p:val>
                                            <p:strVal val="#ppt_x"/>
                                          </p:val>
                                        </p:tav>
                                        <p:tav tm="100000">
                                          <p:val>
                                            <p:strVal val="#ppt_x"/>
                                          </p:val>
                                        </p:tav>
                                      </p:tavLst>
                                    </p:anim>
                                    <p:anim calcmode="lin" valueType="num">
                                      <p:cBhvr>
                                        <p:cTn id="110" dur="1000" fill="hold"/>
                                        <p:tgtEl>
                                          <p:spTgt spid="14"/>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5"/>
                                        </p:tgtEl>
                                        <p:attrNameLst>
                                          <p:attrName>style.visibility</p:attrName>
                                        </p:attrNameLst>
                                      </p:cBhvr>
                                      <p:to>
                                        <p:strVal val="visible"/>
                                      </p:to>
                                    </p:set>
                                    <p:animEffect transition="in" filter="fade">
                                      <p:cBhvr>
                                        <p:cTn id="113" dur="1000"/>
                                        <p:tgtEl>
                                          <p:spTgt spid="15"/>
                                        </p:tgtEl>
                                      </p:cBhvr>
                                    </p:animEffect>
                                    <p:anim calcmode="lin" valueType="num">
                                      <p:cBhvr>
                                        <p:cTn id="114" dur="1000" fill="hold"/>
                                        <p:tgtEl>
                                          <p:spTgt spid="15"/>
                                        </p:tgtEl>
                                        <p:attrNameLst>
                                          <p:attrName>ppt_x</p:attrName>
                                        </p:attrNameLst>
                                      </p:cBhvr>
                                      <p:tavLst>
                                        <p:tav tm="0">
                                          <p:val>
                                            <p:strVal val="#ppt_x"/>
                                          </p:val>
                                        </p:tav>
                                        <p:tav tm="100000">
                                          <p:val>
                                            <p:strVal val="#ppt_x"/>
                                          </p:val>
                                        </p:tav>
                                      </p:tavLst>
                                    </p:anim>
                                    <p:anim calcmode="lin" valueType="num">
                                      <p:cBhvr>
                                        <p:cTn id="115" dur="1000" fill="hold"/>
                                        <p:tgtEl>
                                          <p:spTgt spid="15"/>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6"/>
                                        </p:tgtEl>
                                        <p:attrNameLst>
                                          <p:attrName>style.visibility</p:attrName>
                                        </p:attrNameLst>
                                      </p:cBhvr>
                                      <p:to>
                                        <p:strVal val="visible"/>
                                      </p:to>
                                    </p:set>
                                    <p:animEffect transition="in" filter="fade">
                                      <p:cBhvr>
                                        <p:cTn id="118" dur="1000"/>
                                        <p:tgtEl>
                                          <p:spTgt spid="16"/>
                                        </p:tgtEl>
                                      </p:cBhvr>
                                    </p:animEffect>
                                    <p:anim calcmode="lin" valueType="num">
                                      <p:cBhvr>
                                        <p:cTn id="119" dur="1000" fill="hold"/>
                                        <p:tgtEl>
                                          <p:spTgt spid="16"/>
                                        </p:tgtEl>
                                        <p:attrNameLst>
                                          <p:attrName>ppt_x</p:attrName>
                                        </p:attrNameLst>
                                      </p:cBhvr>
                                      <p:tavLst>
                                        <p:tav tm="0">
                                          <p:val>
                                            <p:strVal val="#ppt_x"/>
                                          </p:val>
                                        </p:tav>
                                        <p:tav tm="100000">
                                          <p:val>
                                            <p:strVal val="#ppt_x"/>
                                          </p:val>
                                        </p:tav>
                                      </p:tavLst>
                                    </p:anim>
                                    <p:anim calcmode="lin" valueType="num">
                                      <p:cBhvr>
                                        <p:cTn id="120" dur="1000" fill="hold"/>
                                        <p:tgtEl>
                                          <p:spTgt spid="16"/>
                                        </p:tgtEl>
                                        <p:attrNameLst>
                                          <p:attrName>ppt_y</p:attrName>
                                        </p:attrNameLst>
                                      </p:cBhvr>
                                      <p:tavLst>
                                        <p:tav tm="0">
                                          <p:val>
                                            <p:strVal val="#ppt_y+.1"/>
                                          </p:val>
                                        </p:tav>
                                        <p:tav tm="100000">
                                          <p:val>
                                            <p:strVal val="#ppt_y"/>
                                          </p:val>
                                        </p:tav>
                                      </p:tavLst>
                                    </p:anim>
                                  </p:childTnLst>
                                </p:cTn>
                              </p:par>
                            </p:childTnLst>
                          </p:cTn>
                        </p:par>
                        <p:par>
                          <p:cTn id="121" fill="hold">
                            <p:stCondLst>
                              <p:cond delay="1000"/>
                            </p:stCondLst>
                            <p:childTnLst>
                              <p:par>
                                <p:cTn id="122" presetID="10" presetClass="entr" presetSubtype="0" fill="hold" grpId="0" nodeType="afterEffect">
                                  <p:stCondLst>
                                    <p:cond delay="2000"/>
                                  </p:stCondLst>
                                  <p:childTnLst>
                                    <p:set>
                                      <p:cBhvr>
                                        <p:cTn id="123" dur="1" fill="hold">
                                          <p:stCondLst>
                                            <p:cond delay="0"/>
                                          </p:stCondLst>
                                        </p:cTn>
                                        <p:tgtEl>
                                          <p:spTgt spid="17"/>
                                        </p:tgtEl>
                                        <p:attrNameLst>
                                          <p:attrName>style.visibility</p:attrName>
                                        </p:attrNameLst>
                                      </p:cBhvr>
                                      <p:to>
                                        <p:strVal val="visible"/>
                                      </p:to>
                                    </p:set>
                                    <p:animEffect transition="in" filter="fade">
                                      <p:cBhvr>
                                        <p:cTn id="124" dur="3000"/>
                                        <p:tgtEl>
                                          <p:spTgt spid="1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8"/>
                                        </p:tgtEl>
                                        <p:attrNameLst>
                                          <p:attrName>style.visibility</p:attrName>
                                        </p:attrNameLst>
                                      </p:cBhvr>
                                      <p:to>
                                        <p:strVal val="visible"/>
                                      </p:to>
                                    </p:set>
                                    <p:animEffect transition="in" filter="fade">
                                      <p:cBhvr>
                                        <p:cTn id="127" dur="3000"/>
                                        <p:tgtEl>
                                          <p:spTgt spid="18"/>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19"/>
                                        </p:tgtEl>
                                        <p:attrNameLst>
                                          <p:attrName>style.visibility</p:attrName>
                                        </p:attrNameLst>
                                      </p:cBhvr>
                                      <p:to>
                                        <p:strVal val="visible"/>
                                      </p:to>
                                    </p:set>
                                    <p:animEffect transition="in" filter="fade">
                                      <p:cBhvr>
                                        <p:cTn id="130" dur="3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8" grpId="0" animBg="1"/>
      <p:bldP spid="9" grpId="0" animBg="1"/>
      <p:bldP spid="10" grpId="0"/>
      <p:bldP spid="11" grpId="0" animBg="1"/>
      <p:bldP spid="12" grpId="0" animBg="1"/>
      <p:bldP spid="13" grpId="0"/>
      <p:bldP spid="14" grpId="0" animBg="1"/>
      <p:bldP spid="15" grpId="0" animBg="1"/>
      <p:bldP spid="16" grpId="0"/>
      <p:bldP spid="17" grpId="0" animBg="1"/>
      <p:bldP spid="18" grpId="0" animBg="1"/>
      <p:bldP spid="19" grpId="0"/>
      <p:bldP spid="20" grpId="0" animBg="1"/>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B41EFCC-6733-F12A-900A-CF55E83CCB4A}"/>
              </a:ext>
            </a:extLst>
          </p:cNvPr>
          <p:cNvSpPr txBox="1"/>
          <p:nvPr/>
        </p:nvSpPr>
        <p:spPr>
          <a:xfrm>
            <a:off x="3931201" y="360000"/>
            <a:ext cx="4329597" cy="523220"/>
          </a:xfrm>
          <a:prstGeom prst="rect">
            <a:avLst/>
          </a:prstGeom>
          <a:noFill/>
        </p:spPr>
        <p:txBody>
          <a:bodyPr wrap="square" rtlCol="0">
            <a:spAutoFit/>
          </a:bodyPr>
          <a:lstStyle/>
          <a:p>
            <a:r>
              <a:rPr lang="fr-FR" sz="2800" dirty="0">
                <a:latin typeface="JetBrainsMono NF" panose="02010509020102050004" pitchFamily="49" charset="0"/>
              </a:rPr>
              <a:t>Formats de claviers</a:t>
            </a:r>
          </a:p>
        </p:txBody>
      </p:sp>
      <p:pic>
        <p:nvPicPr>
          <p:cNvPr id="5" name="Image 4">
            <a:extLst>
              <a:ext uri="{FF2B5EF4-FFF2-40B4-BE49-F238E27FC236}">
                <a16:creationId xmlns:a16="http://schemas.microsoft.com/office/drawing/2014/main" id="{F60ACBD1-93EC-88D9-2FC8-FD56BF456691}"/>
              </a:ext>
            </a:extLst>
          </p:cNvPr>
          <p:cNvPicPr>
            <a:picLocks noChangeAspect="1"/>
          </p:cNvPicPr>
          <p:nvPr/>
        </p:nvPicPr>
        <p:blipFill>
          <a:blip r:embed="rId3"/>
          <a:srcRect/>
          <a:stretch/>
        </p:blipFill>
        <p:spPr>
          <a:xfrm>
            <a:off x="4706615" y="3910510"/>
            <a:ext cx="7414110" cy="2879999"/>
          </a:xfrm>
          <a:prstGeom prst="rect">
            <a:avLst/>
          </a:prstGeom>
          <a:effectLst>
            <a:softEdge rad="31750"/>
          </a:effectLst>
        </p:spPr>
      </p:pic>
      <p:pic>
        <p:nvPicPr>
          <p:cNvPr id="7" name="Image 6">
            <a:extLst>
              <a:ext uri="{FF2B5EF4-FFF2-40B4-BE49-F238E27FC236}">
                <a16:creationId xmlns:a16="http://schemas.microsoft.com/office/drawing/2014/main" id="{403EF975-811B-06E2-19EE-252279E3BCBC}"/>
              </a:ext>
            </a:extLst>
          </p:cNvPr>
          <p:cNvPicPr>
            <a:picLocks noChangeAspect="1"/>
          </p:cNvPicPr>
          <p:nvPr/>
        </p:nvPicPr>
        <p:blipFill>
          <a:blip r:embed="rId4"/>
          <a:srcRect/>
          <a:stretch/>
        </p:blipFill>
        <p:spPr>
          <a:xfrm>
            <a:off x="2388944" y="1989000"/>
            <a:ext cx="7414110" cy="2879999"/>
          </a:xfrm>
          <a:prstGeom prst="rect">
            <a:avLst/>
          </a:prstGeom>
          <a:effectLst>
            <a:softEdge rad="31750"/>
          </a:effectLst>
        </p:spPr>
      </p:pic>
    </p:spTree>
    <p:extLst>
      <p:ext uri="{BB962C8B-B14F-4D97-AF65-F5344CB8AC3E}">
        <p14:creationId xmlns:p14="http://schemas.microsoft.com/office/powerpoint/2010/main" val="9765344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 0 L -0.19102 -0.14282 " pathEditMode="relative" rAng="0" ptsTypes="AA">
                                      <p:cBhvr>
                                        <p:cTn id="10" dur="2000" fill="hold"/>
                                        <p:tgtEl>
                                          <p:spTgt spid="7"/>
                                        </p:tgtEl>
                                        <p:attrNameLst>
                                          <p:attrName>ppt_x</p:attrName>
                                          <p:attrName>ppt_y</p:attrName>
                                        </p:attrNameLst>
                                      </p:cBhvr>
                                      <p:rCtr x="-9557" y="-7153"/>
                                    </p:animMotion>
                                  </p:childTnLst>
                                </p:cTn>
                              </p:par>
                              <p:par>
                                <p:cTn id="11" presetID="2" presetClass="entr" presetSubtype="4" fill="hold" nodeType="withEffect">
                                  <p:stCondLst>
                                    <p:cond delay="2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93B7AFD-6365-F448-B081-2D1108B1DA6C}"/>
              </a:ext>
            </a:extLst>
          </p:cNvPr>
          <p:cNvPicPr>
            <a:picLocks noChangeAspect="1"/>
          </p:cNvPicPr>
          <p:nvPr/>
        </p:nvPicPr>
        <p:blipFill>
          <a:blip r:embed="rId3"/>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56B1853C-66B1-0EE1-8D59-DB77C6B983CC}"/>
              </a:ext>
            </a:extLst>
          </p:cNvPr>
          <p:cNvPicPr>
            <a:picLocks noChangeAspect="1"/>
          </p:cNvPicPr>
          <p:nvPr/>
        </p:nvPicPr>
        <p:blipFill>
          <a:blip r:embed="rId4"/>
          <a:stretch>
            <a:fillRect/>
          </a:stretch>
        </p:blipFill>
        <p:spPr>
          <a:xfrm>
            <a:off x="10306050" y="5076825"/>
            <a:ext cx="1885950" cy="1781175"/>
          </a:xfrm>
          <a:prstGeom prst="rect">
            <a:avLst/>
          </a:prstGeom>
        </p:spPr>
      </p:pic>
    </p:spTree>
    <p:extLst>
      <p:ext uri="{BB962C8B-B14F-4D97-AF65-F5344CB8AC3E}">
        <p14:creationId xmlns:p14="http://schemas.microsoft.com/office/powerpoint/2010/main" val="3967559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7A6344E-1AB1-648A-44E3-0EE302A90F4A}"/>
              </a:ext>
            </a:extLst>
          </p:cNvPr>
          <p:cNvPicPr>
            <a:picLocks noChangeAspect="1"/>
          </p:cNvPicPr>
          <p:nvPr/>
        </p:nvPicPr>
        <p:blipFill>
          <a:blip r:embed="rId3"/>
          <a:stretch>
            <a:fillRect/>
          </a:stretch>
        </p:blipFill>
        <p:spPr>
          <a:xfrm>
            <a:off x="3246275" y="206619"/>
            <a:ext cx="5699449" cy="6444762"/>
          </a:xfrm>
          <a:prstGeom prst="rect">
            <a:avLst/>
          </a:prstGeom>
        </p:spPr>
      </p:pic>
    </p:spTree>
    <p:extLst>
      <p:ext uri="{BB962C8B-B14F-4D97-AF65-F5344CB8AC3E}">
        <p14:creationId xmlns:p14="http://schemas.microsoft.com/office/powerpoint/2010/main" val="23671465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B78322A-1170-DE1F-A65A-63E6F836DD5B}"/>
              </a:ext>
            </a:extLst>
          </p:cNvPr>
          <p:cNvSpPr txBox="1"/>
          <p:nvPr/>
        </p:nvSpPr>
        <p:spPr>
          <a:xfrm>
            <a:off x="3655543" y="360000"/>
            <a:ext cx="4880909" cy="523220"/>
          </a:xfrm>
          <a:prstGeom prst="rect">
            <a:avLst/>
          </a:prstGeom>
          <a:noFill/>
        </p:spPr>
        <p:txBody>
          <a:bodyPr wrap="square" rtlCol="0">
            <a:spAutoFit/>
          </a:bodyPr>
          <a:lstStyle/>
          <a:p>
            <a:r>
              <a:rPr lang="fr-FR" sz="2800" dirty="0">
                <a:latin typeface="JetBrainsMono NF" panose="02010509020102050004" pitchFamily="49" charset="0"/>
              </a:rPr>
              <a:t>C’est quoi un switch ?</a:t>
            </a:r>
          </a:p>
        </p:txBody>
      </p:sp>
      <p:pic>
        <p:nvPicPr>
          <p:cNvPr id="5" name="Image 4">
            <a:extLst>
              <a:ext uri="{FF2B5EF4-FFF2-40B4-BE49-F238E27FC236}">
                <a16:creationId xmlns:a16="http://schemas.microsoft.com/office/drawing/2014/main" id="{E82D5807-46A4-E733-59E9-677F6BFC61FB}"/>
              </a:ext>
            </a:extLst>
          </p:cNvPr>
          <p:cNvPicPr>
            <a:picLocks noChangeAspect="1"/>
          </p:cNvPicPr>
          <p:nvPr/>
        </p:nvPicPr>
        <p:blipFill>
          <a:blip r:embed="rId3"/>
          <a:stretch>
            <a:fillRect/>
          </a:stretch>
        </p:blipFill>
        <p:spPr>
          <a:xfrm>
            <a:off x="2247900" y="1766559"/>
            <a:ext cx="7696200" cy="3848101"/>
          </a:xfrm>
          <a:prstGeom prst="rect">
            <a:avLst/>
          </a:prstGeom>
          <a:effectLst>
            <a:softEdge rad="63500"/>
          </a:effectLst>
        </p:spPr>
      </p:pic>
    </p:spTree>
    <p:extLst>
      <p:ext uri="{BB962C8B-B14F-4D97-AF65-F5344CB8AC3E}">
        <p14:creationId xmlns:p14="http://schemas.microsoft.com/office/powerpoint/2010/main" val="240787491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E979B30-87F3-1957-3449-8702CD2F1D0F}"/>
              </a:ext>
            </a:extLst>
          </p:cNvPr>
          <p:cNvPicPr>
            <a:picLocks noChangeAspect="1"/>
          </p:cNvPicPr>
          <p:nvPr/>
        </p:nvPicPr>
        <p:blipFill>
          <a:blip r:embed="rId3"/>
          <a:stretch>
            <a:fillRect/>
          </a:stretch>
        </p:blipFill>
        <p:spPr>
          <a:xfrm>
            <a:off x="2006524" y="1498412"/>
            <a:ext cx="8178947" cy="5040000"/>
          </a:xfrm>
          <a:prstGeom prst="rect">
            <a:avLst/>
          </a:prstGeom>
          <a:effectLst>
            <a:softEdge rad="31750"/>
          </a:effectLst>
        </p:spPr>
      </p:pic>
      <p:sp>
        <p:nvSpPr>
          <p:cNvPr id="3" name="ZoneTexte 2">
            <a:extLst>
              <a:ext uri="{FF2B5EF4-FFF2-40B4-BE49-F238E27FC236}">
                <a16:creationId xmlns:a16="http://schemas.microsoft.com/office/drawing/2014/main" id="{25BF3DE1-0210-CDA9-C67F-9BC78B47DC81}"/>
              </a:ext>
            </a:extLst>
          </p:cNvPr>
          <p:cNvSpPr txBox="1"/>
          <p:nvPr/>
        </p:nvSpPr>
        <p:spPr>
          <a:xfrm>
            <a:off x="4173531" y="360000"/>
            <a:ext cx="3844932" cy="523220"/>
          </a:xfrm>
          <a:prstGeom prst="rect">
            <a:avLst/>
          </a:prstGeom>
          <a:noFill/>
        </p:spPr>
        <p:txBody>
          <a:bodyPr wrap="square" rtlCol="0">
            <a:spAutoFit/>
          </a:bodyPr>
          <a:lstStyle/>
          <a:p>
            <a:r>
              <a:rPr lang="fr-FR" sz="2800" dirty="0">
                <a:latin typeface="JetBrainsMono NF" panose="02010509020102050004" pitchFamily="49" charset="0"/>
              </a:rPr>
              <a:t>Matrice de diodes</a:t>
            </a:r>
          </a:p>
        </p:txBody>
      </p:sp>
    </p:spTree>
    <p:extLst>
      <p:ext uri="{BB962C8B-B14F-4D97-AF65-F5344CB8AC3E}">
        <p14:creationId xmlns:p14="http://schemas.microsoft.com/office/powerpoint/2010/main" val="203204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aillage">
  <a:themeElements>
    <a:clrScheme name="Maillag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Personnalisé 1">
      <a:majorFont>
        <a:latin typeface="JetBrainsMono NF"/>
        <a:ea typeface=""/>
        <a:cs typeface=""/>
      </a:majorFont>
      <a:minorFont>
        <a:latin typeface="JetBrainsMono NF"/>
        <a:ea typeface=""/>
        <a:cs typeface=""/>
      </a:minorFont>
    </a:fontScheme>
    <a:fmtScheme name="Maillage">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4259</TotalTime>
  <Words>2221</Words>
  <Application>Microsoft Office PowerPoint</Application>
  <PresentationFormat>Widescreen</PresentationFormat>
  <Paragraphs>264</Paragraphs>
  <Slides>39</Slides>
  <Notes>39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39</vt:i4>
      </vt:variant>
    </vt:vector>
  </HeadingPairs>
  <TitlesOfParts>
    <vt:vector size="44" baseType="lpstr">
      <vt:lpstr>Arial</vt:lpstr>
      <vt:lpstr>JetBrainsMono NF</vt:lpstr>
      <vt:lpstr>Segoe UI Emoji</vt:lpstr>
      <vt:lpstr>Maillage</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Nicolas Fabre</dc:creator>
  <cp:lastModifiedBy>Nicolas Fabre</cp:lastModifiedBy>
  <cp:revision>149</cp:revision>
  <dcterms:created xsi:type="dcterms:W3CDTF">2022-05-27T20:39:33Z</dcterms:created>
  <dcterms:modified xsi:type="dcterms:W3CDTF">2024-06-22T23:44:15Z</dcterms:modified>
</cp:coreProperties>
</file>